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2"/>
  </p:notesMasterIdLst>
  <p:sldIdLst>
    <p:sldId id="257" r:id="rId2"/>
    <p:sldId id="258" r:id="rId3"/>
    <p:sldId id="260" r:id="rId4"/>
    <p:sldId id="261" r:id="rId5"/>
    <p:sldId id="262" r:id="rId6"/>
    <p:sldId id="263" r:id="rId7"/>
    <p:sldId id="264" r:id="rId8"/>
    <p:sldId id="265" r:id="rId9"/>
    <p:sldId id="266" r:id="rId10"/>
    <p:sldId id="267" r:id="rId11"/>
    <p:sldId id="270" r:id="rId12"/>
    <p:sldId id="300" r:id="rId13"/>
    <p:sldId id="271" r:id="rId14"/>
    <p:sldId id="272" r:id="rId15"/>
    <p:sldId id="273" r:id="rId16"/>
    <p:sldId id="274" r:id="rId17"/>
    <p:sldId id="275" r:id="rId18"/>
    <p:sldId id="286" r:id="rId19"/>
    <p:sldId id="287" r:id="rId20"/>
    <p:sldId id="288" r:id="rId21"/>
    <p:sldId id="289" r:id="rId22"/>
    <p:sldId id="290" r:id="rId23"/>
    <p:sldId id="291" r:id="rId24"/>
    <p:sldId id="292" r:id="rId25"/>
    <p:sldId id="293" r:id="rId26"/>
    <p:sldId id="294" r:id="rId27"/>
    <p:sldId id="276" r:id="rId28"/>
    <p:sldId id="277" r:id="rId29"/>
    <p:sldId id="278" r:id="rId30"/>
    <p:sldId id="279" r:id="rId31"/>
    <p:sldId id="280" r:id="rId32"/>
    <p:sldId id="281" r:id="rId33"/>
    <p:sldId id="282" r:id="rId34"/>
    <p:sldId id="284" r:id="rId35"/>
    <p:sldId id="285" r:id="rId36"/>
    <p:sldId id="268" r:id="rId37"/>
    <p:sldId id="296" r:id="rId38"/>
    <p:sldId id="297" r:id="rId39"/>
    <p:sldId id="298" r:id="rId40"/>
    <p:sldId id="269"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6102" autoAdjust="0"/>
    <p:restoredTop sz="94660"/>
  </p:normalViewPr>
  <p:slideViewPr>
    <p:cSldViewPr snapToGrid="0">
      <p:cViewPr varScale="1">
        <p:scale>
          <a:sx n="74" d="100"/>
          <a:sy n="74" d="100"/>
        </p:scale>
        <p:origin x="72" y="2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F4088D4-D261-409A-B6C7-C9E78E609CB6}" type="datetimeFigureOut">
              <a:t>4/16/2025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1D981E-344C-43ED-B588-EFE6FDA17DC9}" type="slidenum">
              <a:t>‹#›</a:t>
            </a:fld>
            <a:endParaRPr lang="en-US"/>
          </a:p>
        </p:txBody>
      </p:sp>
    </p:spTree>
    <p:extLst>
      <p:ext uri="{BB962C8B-B14F-4D97-AF65-F5344CB8AC3E}">
        <p14:creationId xmlns:p14="http://schemas.microsoft.com/office/powerpoint/2010/main" val="26312862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544625-0ADF-4414-89A2-9E135F0C849F}" type="slidenum">
              <a:rPr lang="en-US" smtClean="0"/>
              <a:t>1</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1800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9360577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708727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46CE7D5-CF57-46EF-B807-FDD0502418D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058919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4/16/2025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80984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46CE7D5-CF57-46EF-B807-FDD0502418D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135135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46CE7D5-CF57-46EF-B807-FDD0502418D4}" type="datetimeFigureOut">
              <a:rPr lang="en-US" smtClean="0"/>
              <a:t>4/16/2025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692827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46CE7D5-CF57-46EF-B807-FDD0502418D4}" type="datetimeFigureOut">
              <a:rPr lang="en-US" smtClean="0"/>
              <a:t>4/16/2025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416811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US" smtClean="0"/>
              <a:t>4/16/2025</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390688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US" smtClean="0"/>
              <a:t>4/16/2025</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3803338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4/16/2025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757559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4/16/2025</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3578475"/>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 y="10"/>
            <a:ext cx="1866900" cy="17526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48900" y="10"/>
            <a:ext cx="1943100" cy="1828800"/>
          </a:xfrm>
          <a:prstGeom prst="rect">
            <a:avLst/>
          </a:prstGeom>
        </p:spPr>
      </p:pic>
      <p:sp>
        <p:nvSpPr>
          <p:cNvPr id="7" name="TextBox 6"/>
          <p:cNvSpPr txBox="1"/>
          <p:nvPr/>
        </p:nvSpPr>
        <p:spPr>
          <a:xfrm>
            <a:off x="1989581" y="-54858"/>
            <a:ext cx="8005572" cy="1815882"/>
          </a:xfrm>
          <a:prstGeom prst="rect">
            <a:avLst/>
          </a:prstGeom>
          <a:noFill/>
        </p:spPr>
        <p:txBody>
          <a:bodyPr wrap="square" lIns="91440" tIns="45720" rIns="91440" bIns="45720" rtlCol="0" anchor="t">
            <a:spAutoFit/>
          </a:bodyPr>
          <a:lstStyle/>
          <a:p>
            <a:pPr algn="ctr"/>
            <a:r>
              <a:rPr lang="en-IN" sz="4000" dirty="0">
                <a:solidFill>
                  <a:srgbClr val="00B0F0"/>
                </a:solidFill>
                <a:latin typeface="Times New Roman" panose="02020603050405020304"/>
                <a:cs typeface="Times New Roman" panose="02020603050405020304"/>
              </a:rPr>
              <a:t>CMR TECHNICAL CAMPUS</a:t>
            </a:r>
            <a:endParaRPr lang="en-IN" sz="4000" dirty="0">
              <a:solidFill>
                <a:srgbClr val="00B0F0"/>
              </a:solidFill>
              <a:latin typeface="Times New Roman" panose="02020603050405020304"/>
              <a:ea typeface="Calibri" panose="020F0502020204030204"/>
              <a:cs typeface="Times New Roman" panose="02020603050405020304"/>
            </a:endParaRPr>
          </a:p>
          <a:p>
            <a:pPr algn="ctr"/>
            <a:r>
              <a:rPr lang="en-IN" sz="2400" dirty="0"/>
              <a:t> UGC(Autonomous)</a:t>
            </a:r>
            <a:endParaRPr lang="en-IN" sz="2400" dirty="0">
              <a:ea typeface="Calibri" panose="020F0502020204030204"/>
              <a:cs typeface="Calibri" panose="020F0502020204030204"/>
            </a:endParaRPr>
          </a:p>
          <a:p>
            <a:pPr algn="ctr"/>
            <a:r>
              <a:rPr lang="en-IN" sz="2400" dirty="0"/>
              <a:t>Accredited by NBA &amp; NAAC with ‘A’ Grade</a:t>
            </a:r>
            <a:endParaRPr lang="en-IN" sz="2400" dirty="0">
              <a:ea typeface="Calibri" panose="020F0502020204030204"/>
              <a:cs typeface="Calibri" panose="020F0502020204030204"/>
            </a:endParaRPr>
          </a:p>
          <a:p>
            <a:pPr algn="ctr"/>
            <a:r>
              <a:rPr lang="en-IN" sz="2400" dirty="0"/>
              <a:t>Approved by AICTE , New Delhi &amp; JNTU, Hyderabad.</a:t>
            </a:r>
            <a:endParaRPr lang="en-IN" sz="2400" dirty="0">
              <a:ea typeface="Calibri" panose="020F0502020204030204"/>
              <a:cs typeface="Calibri" panose="020F0502020204030204"/>
            </a:endParaRPr>
          </a:p>
        </p:txBody>
      </p:sp>
      <p:sp>
        <p:nvSpPr>
          <p:cNvPr id="9" name="TextBox 8"/>
          <p:cNvSpPr txBox="1"/>
          <p:nvPr/>
        </p:nvSpPr>
        <p:spPr>
          <a:xfrm>
            <a:off x="1177801" y="2602820"/>
            <a:ext cx="9058984" cy="2739211"/>
          </a:xfrm>
          <a:prstGeom prst="rect">
            <a:avLst/>
          </a:prstGeom>
          <a:noFill/>
        </p:spPr>
        <p:txBody>
          <a:bodyPr wrap="square" lIns="91440" tIns="45720" rIns="91440" bIns="45720" rtlCol="0" anchor="t">
            <a:spAutoFit/>
          </a:bodyPr>
          <a:lstStyle/>
          <a:p>
            <a:pPr algn="ctr"/>
            <a:r>
              <a:rPr lang="en-IN" sz="2400" dirty="0"/>
              <a:t>A Major Project on </a:t>
            </a:r>
            <a:endParaRPr lang="en-IN" dirty="0"/>
          </a:p>
          <a:p>
            <a:pPr algn="ctr"/>
            <a:endParaRPr lang="en-IN" sz="2400" dirty="0"/>
          </a:p>
          <a:p>
            <a:pPr algn="ctr"/>
            <a:r>
              <a:rPr lang="en-US" sz="2400" dirty="0">
                <a:solidFill>
                  <a:srgbClr val="FF0000"/>
                </a:solidFill>
                <a:latin typeface="Times New Roman"/>
                <a:ea typeface="Cambria" panose="02040503050406030204"/>
                <a:cs typeface="Times New Roman"/>
              </a:rPr>
              <a:t>BLOCKCHAIN FOR THE MANAGEMENT OF INTERNET OF THINGS DEVICES IN THE MEDICAL INDUSTRY</a:t>
            </a:r>
            <a:br>
              <a:rPr lang="en-US" sz="4000" dirty="0">
                <a:latin typeface="Times New Roman"/>
                <a:ea typeface="Cambria" panose="02040503050406030204"/>
                <a:cs typeface="Times New Roman"/>
              </a:rPr>
            </a:br>
            <a:endParaRPr lang="en-US" sz="4000" dirty="0">
              <a:solidFill>
                <a:srgbClr val="FF0000"/>
              </a:solidFill>
              <a:latin typeface="Times New Roman"/>
              <a:ea typeface="Cambria" panose="02040503050406030204"/>
              <a:cs typeface="Times New Roman"/>
            </a:endParaRPr>
          </a:p>
          <a:p>
            <a:pPr algn="ctr"/>
            <a:endParaRPr lang="en-US" sz="3600" b="1" dirty="0">
              <a:latin typeface="Cambria" panose="02040503050406030204"/>
              <a:ea typeface="Cambria" panose="02040503050406030204"/>
              <a:cs typeface="Calibri" panose="020F0502020204030204"/>
            </a:endParaRPr>
          </a:p>
        </p:txBody>
      </p:sp>
      <p:sp>
        <p:nvSpPr>
          <p:cNvPr id="12" name="TextBox 11"/>
          <p:cNvSpPr txBox="1"/>
          <p:nvPr/>
        </p:nvSpPr>
        <p:spPr>
          <a:xfrm>
            <a:off x="1989581" y="1945461"/>
            <a:ext cx="8128233" cy="461665"/>
          </a:xfrm>
          <a:prstGeom prst="rect">
            <a:avLst/>
          </a:prstGeom>
          <a:noFill/>
        </p:spPr>
        <p:txBody>
          <a:bodyPr wrap="square" lIns="91440" tIns="45720" rIns="91440" bIns="45720" rtlCol="0" anchor="t">
            <a:spAutoFit/>
          </a:bodyPr>
          <a:lstStyle/>
          <a:p>
            <a:pPr algn="ctr"/>
            <a:r>
              <a:rPr lang="en-IN" sz="2400" dirty="0"/>
              <a:t>Department of Computer Science Engineering </a:t>
            </a:r>
          </a:p>
        </p:txBody>
      </p:sp>
      <p:sp>
        <p:nvSpPr>
          <p:cNvPr id="13" name="TextBox 12"/>
          <p:cNvSpPr txBox="1"/>
          <p:nvPr/>
        </p:nvSpPr>
        <p:spPr>
          <a:xfrm flipH="1">
            <a:off x="883410" y="4810635"/>
            <a:ext cx="4002027" cy="1846659"/>
          </a:xfrm>
          <a:prstGeom prst="rect">
            <a:avLst/>
          </a:prstGeom>
          <a:noFill/>
        </p:spPr>
        <p:txBody>
          <a:bodyPr wrap="square" lIns="91440" tIns="45720" rIns="91440" bIns="45720" rtlCol="0" anchor="t">
            <a:spAutoFit/>
          </a:bodyPr>
          <a:lstStyle/>
          <a:p>
            <a:r>
              <a:rPr lang="en-IN" sz="2400" dirty="0"/>
              <a:t>Presented by:</a:t>
            </a:r>
          </a:p>
          <a:p>
            <a:r>
              <a:rPr lang="en-IN" sz="2400" dirty="0"/>
              <a:t>P. Indhu        217R1A0544</a:t>
            </a:r>
          </a:p>
          <a:p>
            <a:r>
              <a:rPr lang="en-IN" sz="2400" dirty="0"/>
              <a:t>K. Mahipal   217R1A0528</a:t>
            </a:r>
          </a:p>
          <a:p>
            <a:r>
              <a:rPr lang="en-IN" sz="2400" dirty="0"/>
              <a:t>E. Mahesh   217R1A0520</a:t>
            </a:r>
          </a:p>
          <a:p>
            <a:endParaRPr lang="en-IN" dirty="0"/>
          </a:p>
        </p:txBody>
      </p:sp>
      <p:sp>
        <p:nvSpPr>
          <p:cNvPr id="14" name="TextBox 13"/>
          <p:cNvSpPr txBox="1"/>
          <p:nvPr/>
        </p:nvSpPr>
        <p:spPr>
          <a:xfrm flipH="1">
            <a:off x="8568135" y="4810635"/>
            <a:ext cx="5047487" cy="1200329"/>
          </a:xfrm>
          <a:prstGeom prst="rect">
            <a:avLst/>
          </a:prstGeom>
          <a:noFill/>
        </p:spPr>
        <p:txBody>
          <a:bodyPr wrap="square" lIns="91440" tIns="45720" rIns="91440" bIns="45720" rtlCol="0" anchor="t">
            <a:spAutoFit/>
          </a:bodyPr>
          <a:lstStyle/>
          <a:p>
            <a:pPr algn="just"/>
            <a:r>
              <a:rPr lang="en-US" sz="2400" dirty="0"/>
              <a:t>Under the Guidance of </a:t>
            </a:r>
          </a:p>
          <a:p>
            <a:pPr algn="just"/>
            <a:r>
              <a:rPr lang="en-US" sz="2400" dirty="0"/>
              <a:t>   Ms Tabeen Fatima</a:t>
            </a:r>
          </a:p>
          <a:p>
            <a:pPr algn="just"/>
            <a:r>
              <a:rPr lang="en-US" sz="2400" dirty="0"/>
              <a:t> (Assistant Professor)</a:t>
            </a:r>
            <a:endParaRPr lang="en-IN" sz="2400" dirty="0"/>
          </a:p>
        </p:txBody>
      </p:sp>
    </p:spTree>
    <p:extLst>
      <p:ext uri="{BB962C8B-B14F-4D97-AF65-F5344CB8AC3E}">
        <p14:creationId xmlns:p14="http://schemas.microsoft.com/office/powerpoint/2010/main" val="33650224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5274A-E57E-4E6D-FE02-D25CC53AF43A}"/>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NOVELTY</a:t>
            </a:r>
            <a:r>
              <a:rPr lang="en-IN" dirty="0">
                <a:latin typeface="Times New Roman" panose="02020603050405020304" pitchFamily="18" charset="0"/>
                <a:cs typeface="Times New Roman" panose="02020603050405020304" pitchFamily="18" charset="0"/>
              </a:rPr>
              <a:t> </a:t>
            </a:r>
          </a:p>
        </p:txBody>
      </p:sp>
      <p:sp>
        <p:nvSpPr>
          <p:cNvPr id="3" name="Content Placeholder 2">
            <a:extLst>
              <a:ext uri="{FF2B5EF4-FFF2-40B4-BE49-F238E27FC236}">
                <a16:creationId xmlns:a16="http://schemas.microsoft.com/office/drawing/2014/main" id="{BE909A62-AB8D-F8D2-99C7-53E847228BD4}"/>
              </a:ext>
            </a:extLst>
          </p:cNvPr>
          <p:cNvSpPr>
            <a:spLocks noGrp="1"/>
          </p:cNvSpPr>
          <p:nvPr>
            <p:ph idx="1"/>
          </p:nvPr>
        </p:nvSpPr>
        <p:spPr>
          <a:xfrm>
            <a:off x="1097280" y="1953491"/>
            <a:ext cx="6375861" cy="3915602"/>
          </a:xfrm>
        </p:spPr>
        <p:txBody>
          <a:bodyPr>
            <a:normAutofit/>
          </a:bodyPr>
          <a:lstStyle/>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Combines blockchain’s decentralized security with IoT medical devices.</a:t>
            </a:r>
          </a:p>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Unique digital identity for each device, enabling secure and authenticated interactions</a:t>
            </a:r>
          </a:p>
          <a:p>
            <a:pPr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Blockchain can facilitate seamless communication between different IoT devices.</a:t>
            </a:r>
          </a:p>
          <a:p>
            <a:endParaRPr lang="en-IN" dirty="0"/>
          </a:p>
        </p:txBody>
      </p:sp>
      <p:pic>
        <p:nvPicPr>
          <p:cNvPr id="4" name="Picture 3">
            <a:extLst>
              <a:ext uri="{FF2B5EF4-FFF2-40B4-BE49-F238E27FC236}">
                <a16:creationId xmlns:a16="http://schemas.microsoft.com/office/drawing/2014/main" id="{1DD124AD-8629-DF76-DCA7-8442172D1C6C}"/>
              </a:ext>
            </a:extLst>
          </p:cNvPr>
          <p:cNvPicPr>
            <a:picLocks noChangeAspect="1"/>
          </p:cNvPicPr>
          <p:nvPr/>
        </p:nvPicPr>
        <p:blipFill>
          <a:blip r:embed="rId2"/>
          <a:stretch>
            <a:fillRect/>
          </a:stretch>
        </p:blipFill>
        <p:spPr>
          <a:xfrm>
            <a:off x="7938656" y="1737360"/>
            <a:ext cx="2585258" cy="3383281"/>
          </a:xfrm>
          <a:prstGeom prst="rect">
            <a:avLst/>
          </a:prstGeom>
        </p:spPr>
      </p:pic>
    </p:spTree>
    <p:extLst>
      <p:ext uri="{BB962C8B-B14F-4D97-AF65-F5344CB8AC3E}">
        <p14:creationId xmlns:p14="http://schemas.microsoft.com/office/powerpoint/2010/main" val="20653238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AD64A-2C05-2C6E-D010-2311BFE0B793}"/>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SYSTEM ARCHITECTURE</a:t>
            </a:r>
          </a:p>
        </p:txBody>
      </p:sp>
      <p:pic>
        <p:nvPicPr>
          <p:cNvPr id="3" name="Picture 2">
            <a:extLst>
              <a:ext uri="{FF2B5EF4-FFF2-40B4-BE49-F238E27FC236}">
                <a16:creationId xmlns:a16="http://schemas.microsoft.com/office/drawing/2014/main" id="{4F6B1C90-DCD5-9081-7309-6D99D6AFDC6B}"/>
              </a:ext>
            </a:extLst>
          </p:cNvPr>
          <p:cNvPicPr>
            <a:picLocks noChangeAspect="1"/>
          </p:cNvPicPr>
          <p:nvPr/>
        </p:nvPicPr>
        <p:blipFill>
          <a:blip r:embed="rId2"/>
          <a:stretch>
            <a:fillRect/>
          </a:stretch>
        </p:blipFill>
        <p:spPr>
          <a:xfrm>
            <a:off x="2078183" y="2011557"/>
            <a:ext cx="6654566" cy="3506016"/>
          </a:xfrm>
          <a:prstGeom prst="rect">
            <a:avLst/>
          </a:prstGeom>
        </p:spPr>
      </p:pic>
    </p:spTree>
    <p:extLst>
      <p:ext uri="{BB962C8B-B14F-4D97-AF65-F5344CB8AC3E}">
        <p14:creationId xmlns:p14="http://schemas.microsoft.com/office/powerpoint/2010/main" val="2155401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F7BB6-E5DD-CADC-DD97-82CCCCE43BFD}"/>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MODULES</a:t>
            </a:r>
          </a:p>
        </p:txBody>
      </p:sp>
      <p:sp>
        <p:nvSpPr>
          <p:cNvPr id="4" name="Rectangle 1">
            <a:extLst>
              <a:ext uri="{FF2B5EF4-FFF2-40B4-BE49-F238E27FC236}">
                <a16:creationId xmlns:a16="http://schemas.microsoft.com/office/drawing/2014/main" id="{6138DA68-9580-971A-6FBB-3B66A2ED1921}"/>
              </a:ext>
            </a:extLst>
          </p:cNvPr>
          <p:cNvSpPr>
            <a:spLocks noGrp="1" noChangeArrowheads="1"/>
          </p:cNvSpPr>
          <p:nvPr>
            <p:ph idx="1"/>
          </p:nvPr>
        </p:nvSpPr>
        <p:spPr bwMode="auto">
          <a:xfrm>
            <a:off x="1036320" y="1903850"/>
            <a:ext cx="10530147" cy="35074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lvl="0" indent="-342900" algn="just">
              <a:lnSpc>
                <a:spcPct val="107000"/>
              </a:lnSpc>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Generate Medical IOT Sensors: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using this module we will generate IOT sensors.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Generate Private &amp; Public Keys:</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using this module will generate ECC and zero knowledge keys.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Start Simulation: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using this module we will select one IOT as patient sensor and the randomly generate BP and Heart rate and then encrypt details using AES and the generate ECC and ZKP signatures and then send packet to Hospital. Hospital will verify signatures and upon verified will save packet to Blockchain.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Verification Time Chart: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using this module we will plot ECC and ZKP verification time </a:t>
            </a:r>
            <a:r>
              <a:rPr lang="en-IN" sz="1800">
                <a:effectLst/>
                <a:latin typeface="Times New Roman" panose="02020603050405020304" pitchFamily="18" charset="0"/>
                <a:ea typeface="Calibri" panose="020F0502020204030204" pitchFamily="34" charset="0"/>
                <a:cs typeface="Times New Roman" panose="02020603050405020304" pitchFamily="18" charset="0"/>
              </a:rPr>
              <a:t>comparison chart.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mj-lt"/>
              <a:buAutoNum type="arabicParenR"/>
            </a:pPr>
            <a:r>
              <a:rPr lang="en-IN" sz="1800" b="1" dirty="0">
                <a:effectLst/>
                <a:latin typeface="Times New Roman" panose="02020603050405020304" pitchFamily="18" charset="0"/>
                <a:ea typeface="Calibri" panose="020F0502020204030204" pitchFamily="34" charset="0"/>
                <a:cs typeface="Times New Roman" panose="02020603050405020304" pitchFamily="18" charset="0"/>
              </a:rPr>
              <a:t>Read Data from Blockchain: </a:t>
            </a:r>
            <a:r>
              <a:rPr lang="en-IN" sz="1800" dirty="0">
                <a:effectLst/>
                <a:latin typeface="Times New Roman" panose="02020603050405020304" pitchFamily="18" charset="0"/>
                <a:ea typeface="Calibri" panose="020F0502020204030204" pitchFamily="34" charset="0"/>
                <a:cs typeface="Times New Roman" panose="02020603050405020304" pitchFamily="18" charset="0"/>
              </a:rPr>
              <a:t>using this module we will read all patients data stored in Blockchain and display to Hospital employees.</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0" fontAlgn="base" latinLnBrk="0" hangingPunct="0">
              <a:lnSpc>
                <a:spcPct val="150000"/>
              </a:lnSpc>
              <a:spcBef>
                <a:spcPct val="0"/>
              </a:spcBef>
              <a:spcAft>
                <a:spcPct val="0"/>
              </a:spcAft>
              <a:buClrTx/>
              <a:buSzTx/>
              <a:buNone/>
              <a:tabLst/>
            </a:pPr>
            <a:endParaRPr kumimoji="0" lang="en-US" altLang="en-US" sz="11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707354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4A263-C94B-2379-DF3D-867106ED337F}"/>
              </a:ext>
            </a:extLst>
          </p:cNvPr>
          <p:cNvSpPr>
            <a:spLocks noGrp="1"/>
          </p:cNvSpPr>
          <p:nvPr>
            <p:ph type="title" idx="4294967295"/>
          </p:nvPr>
        </p:nvSpPr>
        <p:spPr>
          <a:xfrm>
            <a:off x="0" y="287338"/>
            <a:ext cx="9532938" cy="782637"/>
          </a:xfrm>
        </p:spPr>
        <p:txBody>
          <a:bodyPr/>
          <a:lstStyle/>
          <a:p>
            <a:r>
              <a:rPr lang="en-IN" b="1" dirty="0">
                <a:latin typeface="Times New Roman" panose="02020603050405020304" pitchFamily="18" charset="0"/>
                <a:cs typeface="Times New Roman" panose="02020603050405020304" pitchFamily="18" charset="0"/>
              </a:rPr>
              <a:t>          UML DIAGRAMS</a:t>
            </a:r>
          </a:p>
        </p:txBody>
      </p:sp>
      <p:pic>
        <p:nvPicPr>
          <p:cNvPr id="4" name="Picture 3">
            <a:extLst>
              <a:ext uri="{FF2B5EF4-FFF2-40B4-BE49-F238E27FC236}">
                <a16:creationId xmlns:a16="http://schemas.microsoft.com/office/drawing/2014/main" id="{7C29581A-2458-9D0B-610F-18058A996AB5}"/>
              </a:ext>
            </a:extLst>
          </p:cNvPr>
          <p:cNvPicPr>
            <a:picLocks noChangeAspect="1"/>
          </p:cNvPicPr>
          <p:nvPr/>
        </p:nvPicPr>
        <p:blipFill>
          <a:blip r:embed="rId2"/>
          <a:stretch>
            <a:fillRect/>
          </a:stretch>
        </p:blipFill>
        <p:spPr>
          <a:xfrm>
            <a:off x="1911927" y="1069976"/>
            <a:ext cx="7621011" cy="4447598"/>
          </a:xfrm>
          <a:prstGeom prst="rect">
            <a:avLst/>
          </a:prstGeom>
        </p:spPr>
      </p:pic>
      <p:sp>
        <p:nvSpPr>
          <p:cNvPr id="5" name="TextBox 4">
            <a:extLst>
              <a:ext uri="{FF2B5EF4-FFF2-40B4-BE49-F238E27FC236}">
                <a16:creationId xmlns:a16="http://schemas.microsoft.com/office/drawing/2014/main" id="{9281F343-5C4C-FF20-4C5A-B93B811AB7CE}"/>
              </a:ext>
            </a:extLst>
          </p:cNvPr>
          <p:cNvSpPr txBox="1"/>
          <p:nvPr/>
        </p:nvSpPr>
        <p:spPr>
          <a:xfrm>
            <a:off x="2462645" y="5756564"/>
            <a:ext cx="5174673" cy="400110"/>
          </a:xfrm>
          <a:prstGeom prst="rect">
            <a:avLst/>
          </a:prstGeom>
          <a:noFill/>
        </p:spPr>
        <p:txBody>
          <a:bodyPr wrap="square" rtlCol="0">
            <a:spAutoFit/>
          </a:bodyPr>
          <a:lstStyle/>
          <a:p>
            <a:r>
              <a:rPr lang="en-IN" dirty="0"/>
              <a:t>                           </a:t>
            </a:r>
            <a:r>
              <a:rPr lang="en-IN" sz="2000" b="1" dirty="0">
                <a:latin typeface="Times New Roman" panose="02020603050405020304" pitchFamily="18" charset="0"/>
                <a:cs typeface="Times New Roman" panose="02020603050405020304" pitchFamily="18" charset="0"/>
              </a:rPr>
              <a:t>USECASE DIAGRAM</a:t>
            </a:r>
          </a:p>
        </p:txBody>
      </p:sp>
    </p:spTree>
    <p:extLst>
      <p:ext uri="{BB962C8B-B14F-4D97-AF65-F5344CB8AC3E}">
        <p14:creationId xmlns:p14="http://schemas.microsoft.com/office/powerpoint/2010/main" val="29208720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97B086-D60D-1445-1666-E7D122DB84F2}"/>
              </a:ext>
            </a:extLst>
          </p:cNvPr>
          <p:cNvSpPr txBox="1"/>
          <p:nvPr/>
        </p:nvSpPr>
        <p:spPr>
          <a:xfrm>
            <a:off x="2265218" y="311727"/>
            <a:ext cx="5850082"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CLASS DIAGRAM</a:t>
            </a:r>
          </a:p>
        </p:txBody>
      </p:sp>
      <p:pic>
        <p:nvPicPr>
          <p:cNvPr id="4" name="Picture 3">
            <a:extLst>
              <a:ext uri="{FF2B5EF4-FFF2-40B4-BE49-F238E27FC236}">
                <a16:creationId xmlns:a16="http://schemas.microsoft.com/office/drawing/2014/main" id="{F8019DD5-479C-5763-29C0-306B201B6D8E}"/>
              </a:ext>
            </a:extLst>
          </p:cNvPr>
          <p:cNvPicPr>
            <a:picLocks noChangeAspect="1"/>
          </p:cNvPicPr>
          <p:nvPr/>
        </p:nvPicPr>
        <p:blipFill>
          <a:blip r:embed="rId2"/>
          <a:stretch>
            <a:fillRect/>
          </a:stretch>
        </p:blipFill>
        <p:spPr>
          <a:xfrm>
            <a:off x="1496290" y="820882"/>
            <a:ext cx="9320645" cy="4962902"/>
          </a:xfrm>
          <a:prstGeom prst="rect">
            <a:avLst/>
          </a:prstGeom>
        </p:spPr>
      </p:pic>
    </p:spTree>
    <p:extLst>
      <p:ext uri="{BB962C8B-B14F-4D97-AF65-F5344CB8AC3E}">
        <p14:creationId xmlns:p14="http://schemas.microsoft.com/office/powerpoint/2010/main" val="5961785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8605C3-48EE-B256-FC20-CF532E6A5232}"/>
              </a:ext>
            </a:extLst>
          </p:cNvPr>
          <p:cNvSpPr txBox="1"/>
          <p:nvPr/>
        </p:nvSpPr>
        <p:spPr>
          <a:xfrm>
            <a:off x="2379518" y="405245"/>
            <a:ext cx="5112327"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SEQUENCE DIAGRAM</a:t>
            </a:r>
          </a:p>
        </p:txBody>
      </p:sp>
      <p:pic>
        <p:nvPicPr>
          <p:cNvPr id="4" name="Picture 3">
            <a:extLst>
              <a:ext uri="{FF2B5EF4-FFF2-40B4-BE49-F238E27FC236}">
                <a16:creationId xmlns:a16="http://schemas.microsoft.com/office/drawing/2014/main" id="{1F079413-84C3-8DB2-4110-13D3250552C3}"/>
              </a:ext>
            </a:extLst>
          </p:cNvPr>
          <p:cNvPicPr>
            <a:picLocks noChangeAspect="1"/>
          </p:cNvPicPr>
          <p:nvPr/>
        </p:nvPicPr>
        <p:blipFill>
          <a:blip r:embed="rId2"/>
          <a:stretch>
            <a:fillRect/>
          </a:stretch>
        </p:blipFill>
        <p:spPr>
          <a:xfrm>
            <a:off x="1194956" y="906561"/>
            <a:ext cx="9528462" cy="5044877"/>
          </a:xfrm>
          <a:prstGeom prst="rect">
            <a:avLst/>
          </a:prstGeom>
        </p:spPr>
      </p:pic>
    </p:spTree>
    <p:extLst>
      <p:ext uri="{BB962C8B-B14F-4D97-AF65-F5344CB8AC3E}">
        <p14:creationId xmlns:p14="http://schemas.microsoft.com/office/powerpoint/2010/main" val="23030212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59F5CFD-93BF-F755-647A-B4B1D0C9AF13}"/>
              </a:ext>
            </a:extLst>
          </p:cNvPr>
          <p:cNvSpPr txBox="1"/>
          <p:nvPr/>
        </p:nvSpPr>
        <p:spPr>
          <a:xfrm>
            <a:off x="2732809" y="374073"/>
            <a:ext cx="4384964" cy="369332"/>
          </a:xfrm>
          <a:prstGeom prst="rect">
            <a:avLst/>
          </a:prstGeom>
          <a:noFill/>
        </p:spPr>
        <p:txBody>
          <a:bodyPr wrap="square" rtlCol="0">
            <a:spAutoFit/>
          </a:bodyPr>
          <a:lstStyle/>
          <a:p>
            <a:r>
              <a:rPr lang="en-IN" b="1" dirty="0"/>
              <a:t>ACTIVITY DIAGRAM</a:t>
            </a:r>
          </a:p>
        </p:txBody>
      </p:sp>
      <p:pic>
        <p:nvPicPr>
          <p:cNvPr id="4" name="Picture 3">
            <a:extLst>
              <a:ext uri="{FF2B5EF4-FFF2-40B4-BE49-F238E27FC236}">
                <a16:creationId xmlns:a16="http://schemas.microsoft.com/office/drawing/2014/main" id="{AF52F263-74D6-AC43-1D3C-E2984EBA71DE}"/>
              </a:ext>
            </a:extLst>
          </p:cNvPr>
          <p:cNvPicPr>
            <a:picLocks noChangeAspect="1"/>
          </p:cNvPicPr>
          <p:nvPr/>
        </p:nvPicPr>
        <p:blipFill>
          <a:blip r:embed="rId2"/>
          <a:stretch>
            <a:fillRect/>
          </a:stretch>
        </p:blipFill>
        <p:spPr>
          <a:xfrm>
            <a:off x="1236518" y="940854"/>
            <a:ext cx="8032173" cy="4976291"/>
          </a:xfrm>
          <a:prstGeom prst="rect">
            <a:avLst/>
          </a:prstGeom>
        </p:spPr>
      </p:pic>
    </p:spTree>
    <p:extLst>
      <p:ext uri="{BB962C8B-B14F-4D97-AF65-F5344CB8AC3E}">
        <p14:creationId xmlns:p14="http://schemas.microsoft.com/office/powerpoint/2010/main" val="27790541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A151C60-5667-F3EC-BBB8-13906E3C2C6E}"/>
              </a:ext>
            </a:extLst>
          </p:cNvPr>
          <p:cNvSpPr txBox="1"/>
          <p:nvPr/>
        </p:nvSpPr>
        <p:spPr>
          <a:xfrm>
            <a:off x="2431473" y="301336"/>
            <a:ext cx="5787736" cy="461665"/>
          </a:xfrm>
          <a:prstGeom prst="rect">
            <a:avLst/>
          </a:prstGeom>
          <a:noFill/>
        </p:spPr>
        <p:txBody>
          <a:bodyPr wrap="square" rtlCol="0">
            <a:spAutoFit/>
          </a:bodyPr>
          <a:lstStyle/>
          <a:p>
            <a:r>
              <a:rPr lang="en-IN" sz="2400" b="1" dirty="0">
                <a:latin typeface="Times New Roman" panose="02020603050405020304" pitchFamily="18" charset="0"/>
                <a:cs typeface="Times New Roman" panose="02020603050405020304" pitchFamily="18" charset="0"/>
              </a:rPr>
              <a:t>ALGORITHMS</a:t>
            </a:r>
          </a:p>
        </p:txBody>
      </p:sp>
      <p:sp>
        <p:nvSpPr>
          <p:cNvPr id="3" name="TextBox 2">
            <a:extLst>
              <a:ext uri="{FF2B5EF4-FFF2-40B4-BE49-F238E27FC236}">
                <a16:creationId xmlns:a16="http://schemas.microsoft.com/office/drawing/2014/main" id="{7C4C921A-0B92-6D95-13DE-D63D2B6F708B}"/>
              </a:ext>
            </a:extLst>
          </p:cNvPr>
          <p:cNvSpPr txBox="1"/>
          <p:nvPr/>
        </p:nvSpPr>
        <p:spPr>
          <a:xfrm>
            <a:off x="1205345" y="1174173"/>
            <a:ext cx="8967355" cy="400110"/>
          </a:xfrm>
          <a:prstGeom prst="rect">
            <a:avLst/>
          </a:prstGeom>
          <a:noFill/>
        </p:spPr>
        <p:txBody>
          <a:bodyPr wrap="square" rtlCol="0">
            <a:spAutoFit/>
          </a:bodyPr>
          <a:lstStyle/>
          <a:p>
            <a:pPr marL="285750" indent="-285750">
              <a:buFont typeface="Wingdings" panose="05000000000000000000" pitchFamily="2" charset="2"/>
              <a:buChar char="Ø"/>
            </a:pPr>
            <a:r>
              <a:rPr lang="en-IN" sz="2000" b="1" i="0" dirty="0">
                <a:solidFill>
                  <a:srgbClr val="273239"/>
                </a:solidFill>
                <a:effectLst/>
                <a:latin typeface="Times New Roman" panose="02020603050405020304" pitchFamily="18" charset="0"/>
                <a:cs typeface="Times New Roman" panose="02020603050405020304" pitchFamily="18" charset="0"/>
              </a:rPr>
              <a:t>Advanced Encryption Standard (AES)</a:t>
            </a:r>
          </a:p>
        </p:txBody>
      </p:sp>
      <p:sp>
        <p:nvSpPr>
          <p:cNvPr id="4" name="TextBox 3">
            <a:extLst>
              <a:ext uri="{FF2B5EF4-FFF2-40B4-BE49-F238E27FC236}">
                <a16:creationId xmlns:a16="http://schemas.microsoft.com/office/drawing/2014/main" id="{6B3E1A2E-C883-8930-86B8-9291F5CAA257}"/>
              </a:ext>
            </a:extLst>
          </p:cNvPr>
          <p:cNvSpPr txBox="1"/>
          <p:nvPr/>
        </p:nvSpPr>
        <p:spPr>
          <a:xfrm>
            <a:off x="1350818" y="1859973"/>
            <a:ext cx="9351818" cy="3367653"/>
          </a:xfrm>
          <a:prstGeom prst="rect">
            <a:avLst/>
          </a:prstGeom>
          <a:noFill/>
        </p:spPr>
        <p:txBody>
          <a:bodyPr wrap="square" rtlCol="0">
            <a:spAutoFit/>
          </a:bodyPr>
          <a:lstStyle/>
          <a:p>
            <a:pPr marL="342900" indent="-342900" algn="just">
              <a:lnSpc>
                <a:spcPct val="150000"/>
              </a:lnSpc>
              <a:buFont typeface="Arial" panose="020B0604020202020204" pitchFamily="34" charset="0"/>
              <a:buChar char="•"/>
            </a:pPr>
            <a:r>
              <a:rPr lang="en-US" sz="2400" b="0" i="0" dirty="0">
                <a:solidFill>
                  <a:srgbClr val="273239"/>
                </a:solidFill>
                <a:effectLst/>
                <a:latin typeface="Times New Roman" panose="02020603050405020304" pitchFamily="18" charset="0"/>
                <a:cs typeface="Times New Roman" panose="02020603050405020304" pitchFamily="18" charset="0"/>
              </a:rPr>
              <a:t>Advanced Encryption Standard (AES) is a highly trusted </a:t>
            </a:r>
            <a:r>
              <a:rPr lang="en-US" sz="2400" i="0" dirty="0">
                <a:solidFill>
                  <a:srgbClr val="273239"/>
                </a:solidFill>
                <a:effectLst/>
                <a:latin typeface="Times New Roman" panose="02020603050405020304" pitchFamily="18" charset="0"/>
                <a:cs typeface="Times New Roman" panose="02020603050405020304" pitchFamily="18" charset="0"/>
              </a:rPr>
              <a:t>encryption algorithm </a:t>
            </a:r>
            <a:r>
              <a:rPr lang="en-US" sz="2400" b="0" i="0" dirty="0">
                <a:solidFill>
                  <a:srgbClr val="273239"/>
                </a:solidFill>
                <a:effectLst/>
                <a:latin typeface="Times New Roman" panose="02020603050405020304" pitchFamily="18" charset="0"/>
                <a:cs typeface="Times New Roman" panose="02020603050405020304" pitchFamily="18" charset="0"/>
              </a:rPr>
              <a:t>used to secure data by converting it into an unreadable format without the proper key.</a:t>
            </a:r>
          </a:p>
          <a:p>
            <a:pPr marL="342900" indent="-342900" algn="just">
              <a:lnSpc>
                <a:spcPct val="150000"/>
              </a:lnSpc>
              <a:buFont typeface="Arial" panose="020B0604020202020204" pitchFamily="34" charset="0"/>
              <a:buChar char="•"/>
            </a:pPr>
            <a:r>
              <a:rPr lang="en-US" sz="2400" i="0" dirty="0">
                <a:solidFill>
                  <a:srgbClr val="273239"/>
                </a:solidFill>
                <a:effectLst/>
                <a:latin typeface="Times New Roman" panose="02020603050405020304" pitchFamily="18" charset="0"/>
                <a:cs typeface="Times New Roman" panose="02020603050405020304" pitchFamily="18" charset="0"/>
              </a:rPr>
              <a:t>This data security measure is efficient and widely implemented in securing internet communication, protecting sensitive data, and encrypting files. </a:t>
            </a:r>
          </a:p>
        </p:txBody>
      </p:sp>
    </p:spTree>
    <p:extLst>
      <p:ext uri="{BB962C8B-B14F-4D97-AF65-F5344CB8AC3E}">
        <p14:creationId xmlns:p14="http://schemas.microsoft.com/office/powerpoint/2010/main" val="4266654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159269-74F2-1A0F-B9C6-56FF31D2636B}"/>
              </a:ext>
            </a:extLst>
          </p:cNvPr>
          <p:cNvSpPr txBox="1"/>
          <p:nvPr/>
        </p:nvSpPr>
        <p:spPr>
          <a:xfrm>
            <a:off x="2535382" y="87341"/>
            <a:ext cx="5444836" cy="461665"/>
          </a:xfrm>
          <a:prstGeom prst="rect">
            <a:avLst/>
          </a:prstGeom>
          <a:noFill/>
        </p:spPr>
        <p:txBody>
          <a:bodyPr wrap="square" rtlCol="0">
            <a:spAutoFit/>
          </a:bodyPr>
          <a:lstStyle/>
          <a:p>
            <a:pPr algn="ctr"/>
            <a:r>
              <a:rPr lang="en-IN" sz="2400" b="1" dirty="0">
                <a:latin typeface="Times New Roman" panose="02020603050405020304" pitchFamily="18" charset="0"/>
                <a:cs typeface="Times New Roman" panose="02020603050405020304" pitchFamily="18" charset="0"/>
              </a:rPr>
              <a:t>SAMPLE CODE</a:t>
            </a:r>
          </a:p>
        </p:txBody>
      </p:sp>
      <p:pic>
        <p:nvPicPr>
          <p:cNvPr id="4" name="Picture 3">
            <a:extLst>
              <a:ext uri="{FF2B5EF4-FFF2-40B4-BE49-F238E27FC236}">
                <a16:creationId xmlns:a16="http://schemas.microsoft.com/office/drawing/2014/main" id="{4EAB1D11-5205-391C-8536-552EC97C1E70}"/>
              </a:ext>
            </a:extLst>
          </p:cNvPr>
          <p:cNvPicPr>
            <a:picLocks noChangeAspect="1"/>
          </p:cNvPicPr>
          <p:nvPr/>
        </p:nvPicPr>
        <p:blipFill>
          <a:blip r:embed="rId2"/>
          <a:stretch>
            <a:fillRect/>
          </a:stretch>
        </p:blipFill>
        <p:spPr>
          <a:xfrm>
            <a:off x="1880755" y="549006"/>
            <a:ext cx="6463340" cy="5727103"/>
          </a:xfrm>
          <a:prstGeom prst="rect">
            <a:avLst/>
          </a:prstGeom>
        </p:spPr>
      </p:pic>
    </p:spTree>
    <p:extLst>
      <p:ext uri="{BB962C8B-B14F-4D97-AF65-F5344CB8AC3E}">
        <p14:creationId xmlns:p14="http://schemas.microsoft.com/office/powerpoint/2010/main" val="52707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B6F61F-2F1D-13CD-2730-0EAC5FD8D900}"/>
              </a:ext>
            </a:extLst>
          </p:cNvPr>
          <p:cNvPicPr>
            <a:picLocks noChangeAspect="1"/>
          </p:cNvPicPr>
          <p:nvPr/>
        </p:nvPicPr>
        <p:blipFill>
          <a:blip r:embed="rId2"/>
          <a:stretch>
            <a:fillRect/>
          </a:stretch>
        </p:blipFill>
        <p:spPr>
          <a:xfrm>
            <a:off x="472136" y="0"/>
            <a:ext cx="11247728" cy="6255327"/>
          </a:xfrm>
          <a:prstGeom prst="rect">
            <a:avLst/>
          </a:prstGeom>
        </p:spPr>
      </p:pic>
    </p:spTree>
    <p:extLst>
      <p:ext uri="{BB962C8B-B14F-4D97-AF65-F5344CB8AC3E}">
        <p14:creationId xmlns:p14="http://schemas.microsoft.com/office/powerpoint/2010/main" val="2404606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FF031-784D-6E77-DFFB-1EBF31E79737}"/>
              </a:ext>
            </a:extLst>
          </p:cNvPr>
          <p:cNvSpPr>
            <a:spLocks noGrp="1"/>
          </p:cNvSpPr>
          <p:nvPr>
            <p:ph type="title" idx="4294967295"/>
          </p:nvPr>
        </p:nvSpPr>
        <p:spPr>
          <a:xfrm>
            <a:off x="1631374" y="72736"/>
            <a:ext cx="5413662" cy="1113703"/>
          </a:xfrm>
        </p:spPr>
        <p:txBody>
          <a:bodyPr>
            <a:normAutofit/>
          </a:bodyPr>
          <a:lstStyle/>
          <a:p>
            <a:r>
              <a:rPr lang="en-US" dirty="0"/>
              <a:t>TABLE OF CONTENTS</a:t>
            </a:r>
          </a:p>
        </p:txBody>
      </p:sp>
      <p:sp>
        <p:nvSpPr>
          <p:cNvPr id="3" name="Content Placeholder 2">
            <a:extLst>
              <a:ext uri="{FF2B5EF4-FFF2-40B4-BE49-F238E27FC236}">
                <a16:creationId xmlns:a16="http://schemas.microsoft.com/office/drawing/2014/main" id="{4B17058E-1B2F-19A5-AF65-3818AE28D958}"/>
              </a:ext>
            </a:extLst>
          </p:cNvPr>
          <p:cNvSpPr>
            <a:spLocks noGrp="1"/>
          </p:cNvSpPr>
          <p:nvPr>
            <p:ph idx="4294967295"/>
          </p:nvPr>
        </p:nvSpPr>
        <p:spPr>
          <a:xfrm>
            <a:off x="1631374" y="1186439"/>
            <a:ext cx="8929252" cy="5328661"/>
          </a:xfrm>
        </p:spPr>
        <p:txBody>
          <a:bodyPr vert="horz" lIns="91440" tIns="45720" rIns="91440" bIns="45720" rtlCol="0" anchor="t">
            <a:normAutofit fontScale="25000" lnSpcReduction="20000"/>
          </a:bodyPr>
          <a:lstStyle/>
          <a:p>
            <a:pPr lvl="1">
              <a:lnSpc>
                <a:spcPct val="120000"/>
              </a:lnSpc>
              <a:buFont typeface="Arial" panose="020B0604020202020204" pitchFamily="34" charset="0"/>
              <a:buChar char="•"/>
            </a:pPr>
            <a:r>
              <a:rPr lang="en-IN" sz="8000" dirty="0">
                <a:latin typeface="Times New Roman" panose="02020603050405020304" pitchFamily="18" charset="0"/>
                <a:cs typeface="Times New Roman" panose="02020603050405020304" pitchFamily="18" charset="0"/>
              </a:rPr>
              <a:t>Introduction                                                                     </a:t>
            </a:r>
          </a:p>
          <a:p>
            <a:pPr lvl="1">
              <a:lnSpc>
                <a:spcPct val="120000"/>
              </a:lnSpc>
              <a:buFont typeface="Arial" panose="020B0604020202020204" pitchFamily="34" charset="0"/>
              <a:buChar char="•"/>
            </a:pPr>
            <a:r>
              <a:rPr lang="en-IN" sz="8000" dirty="0">
                <a:latin typeface="Times New Roman" panose="02020603050405020304" pitchFamily="18" charset="0"/>
                <a:cs typeface="Times New Roman" panose="02020603050405020304" pitchFamily="18" charset="0"/>
              </a:rPr>
              <a:t>Abstract</a:t>
            </a:r>
          </a:p>
          <a:p>
            <a:pPr lvl="1">
              <a:lnSpc>
                <a:spcPct val="120000"/>
              </a:lnSpc>
              <a:buFont typeface="Arial" panose="020B0604020202020204" pitchFamily="34" charset="0"/>
              <a:buChar char="•"/>
            </a:pPr>
            <a:r>
              <a:rPr lang="en-IN" sz="8000" dirty="0">
                <a:latin typeface="Times New Roman" panose="02020603050405020304" pitchFamily="18" charset="0"/>
                <a:cs typeface="Times New Roman" panose="02020603050405020304" pitchFamily="18" charset="0"/>
              </a:rPr>
              <a:t>Existing System</a:t>
            </a:r>
          </a:p>
          <a:p>
            <a:pPr lvl="1">
              <a:lnSpc>
                <a:spcPct val="120000"/>
              </a:lnSpc>
              <a:buFont typeface="Arial" panose="020B0604020202020204" pitchFamily="34" charset="0"/>
              <a:buChar char="•"/>
            </a:pPr>
            <a:r>
              <a:rPr lang="en-IN" sz="8000" dirty="0">
                <a:latin typeface="Times New Roman" panose="02020603050405020304" pitchFamily="18" charset="0"/>
                <a:cs typeface="Times New Roman" panose="02020603050405020304" pitchFamily="18" charset="0"/>
              </a:rPr>
              <a:t>Disadvantages</a:t>
            </a:r>
          </a:p>
          <a:p>
            <a:pPr lvl="1">
              <a:lnSpc>
                <a:spcPct val="120000"/>
              </a:lnSpc>
              <a:buFont typeface="Arial" panose="020B0604020202020204" pitchFamily="34" charset="0"/>
              <a:buChar char="•"/>
            </a:pPr>
            <a:r>
              <a:rPr lang="en-IN" sz="8000" dirty="0">
                <a:latin typeface="Times New Roman" panose="02020603050405020304" pitchFamily="18" charset="0"/>
                <a:cs typeface="Times New Roman" panose="02020603050405020304" pitchFamily="18" charset="0"/>
              </a:rPr>
              <a:t>Proposed System</a:t>
            </a:r>
          </a:p>
          <a:p>
            <a:pPr lvl="1">
              <a:lnSpc>
                <a:spcPct val="120000"/>
              </a:lnSpc>
              <a:buFont typeface="Arial" panose="020B0604020202020204" pitchFamily="34" charset="0"/>
              <a:buChar char="•"/>
            </a:pPr>
            <a:r>
              <a:rPr lang="en-IN" sz="8000" dirty="0">
                <a:latin typeface="Times New Roman" panose="02020603050405020304" pitchFamily="18" charset="0"/>
                <a:cs typeface="Times New Roman" panose="02020603050405020304" pitchFamily="18" charset="0"/>
              </a:rPr>
              <a:t>Advantages</a:t>
            </a:r>
          </a:p>
          <a:p>
            <a:pPr lvl="1">
              <a:lnSpc>
                <a:spcPct val="120000"/>
              </a:lnSpc>
              <a:buFont typeface="Arial" panose="020B0604020202020204" pitchFamily="34" charset="0"/>
              <a:buChar char="•"/>
            </a:pPr>
            <a:r>
              <a:rPr lang="en-IN" sz="8000" dirty="0">
                <a:latin typeface="Times New Roman" panose="02020603050405020304" pitchFamily="18" charset="0"/>
                <a:cs typeface="Times New Roman" panose="02020603050405020304" pitchFamily="18" charset="0"/>
              </a:rPr>
              <a:t>System Requirements</a:t>
            </a:r>
          </a:p>
          <a:p>
            <a:pPr lvl="1">
              <a:lnSpc>
                <a:spcPct val="120000"/>
              </a:lnSpc>
              <a:buFont typeface="Arial" panose="020B0604020202020204" pitchFamily="34" charset="0"/>
              <a:buChar char="•"/>
            </a:pPr>
            <a:r>
              <a:rPr lang="en-IN" sz="8000" dirty="0">
                <a:latin typeface="Times New Roman" panose="02020603050405020304" pitchFamily="18" charset="0"/>
                <a:cs typeface="Times New Roman" panose="02020603050405020304" pitchFamily="18" charset="0"/>
              </a:rPr>
              <a:t>Novelty of the project</a:t>
            </a:r>
          </a:p>
          <a:p>
            <a:pPr lvl="1">
              <a:lnSpc>
                <a:spcPct val="120000"/>
              </a:lnSpc>
              <a:buFont typeface="Arial" panose="020B0604020202020204" pitchFamily="34" charset="0"/>
              <a:buChar char="•"/>
            </a:pPr>
            <a:r>
              <a:rPr lang="en-IN" sz="8000" dirty="0">
                <a:latin typeface="Times New Roman" panose="02020603050405020304" pitchFamily="18" charset="0"/>
                <a:cs typeface="Times New Roman" panose="02020603050405020304" pitchFamily="18" charset="0"/>
              </a:rPr>
              <a:t>System Architecture</a:t>
            </a:r>
          </a:p>
          <a:p>
            <a:pPr lvl="1">
              <a:lnSpc>
                <a:spcPct val="120000"/>
              </a:lnSpc>
              <a:buFont typeface="Arial" panose="020B0604020202020204" pitchFamily="34" charset="0"/>
              <a:buChar char="•"/>
            </a:pPr>
            <a:r>
              <a:rPr lang="en-IN" sz="8000" dirty="0">
                <a:latin typeface="Times New Roman" panose="02020603050405020304" pitchFamily="18" charset="0"/>
                <a:cs typeface="Times New Roman" panose="02020603050405020304" pitchFamily="18" charset="0"/>
              </a:rPr>
              <a:t>Modules</a:t>
            </a:r>
          </a:p>
          <a:p>
            <a:pPr lvl="1">
              <a:lnSpc>
                <a:spcPct val="120000"/>
              </a:lnSpc>
              <a:buFont typeface="Arial" panose="020B0604020202020204" pitchFamily="34" charset="0"/>
              <a:buChar char="•"/>
            </a:pPr>
            <a:r>
              <a:rPr lang="en-IN" sz="8000" dirty="0">
                <a:latin typeface="Times New Roman" panose="02020603050405020304" pitchFamily="18" charset="0"/>
                <a:cs typeface="Times New Roman" panose="02020603050405020304" pitchFamily="18" charset="0"/>
              </a:rPr>
              <a:t>UML Diagrams</a:t>
            </a:r>
          </a:p>
          <a:p>
            <a:pPr lvl="1">
              <a:buFont typeface="Arial" panose="020B0604020202020204" pitchFamily="34" charset="0"/>
              <a:buChar char="•"/>
            </a:pPr>
            <a:endParaRPr lang="en-IN" sz="6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IN" sz="6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IN" sz="6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IN" sz="6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IN" sz="6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IN" sz="6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IN" sz="6200" dirty="0">
              <a:latin typeface="Times New Roman" panose="02020603050405020304" pitchFamily="18" charset="0"/>
              <a:cs typeface="Times New Roman" panose="02020603050405020304" pitchFamily="18" charset="0"/>
            </a:endParaRPr>
          </a:p>
          <a:p>
            <a:pPr marL="201168" lvl="1" indent="0">
              <a:buNone/>
            </a:pPr>
            <a:endParaRPr lang="en-IN" sz="6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IN" sz="6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IN" sz="6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endParaRPr lang="en-IN" sz="6200" dirty="0">
              <a:latin typeface="Times New Roman" panose="02020603050405020304" pitchFamily="18" charset="0"/>
              <a:cs typeface="Times New Roman" panose="02020603050405020304" pitchFamily="18" charset="0"/>
            </a:endParaRPr>
          </a:p>
          <a:p>
            <a:pPr lvl="1">
              <a:buFont typeface="Arial" panose="020B0604020202020204" pitchFamily="34" charset="0"/>
              <a:buChar char="•"/>
            </a:pPr>
            <a:r>
              <a:rPr lang="en-IN" sz="6200" dirty="0">
                <a:latin typeface="Times New Roman" panose="02020603050405020304" pitchFamily="18" charset="0"/>
                <a:cs typeface="Times New Roman" panose="02020603050405020304" pitchFamily="18" charset="0"/>
              </a:rPr>
              <a:t>Algorithms</a:t>
            </a:r>
          </a:p>
          <a:p>
            <a:pPr lvl="1">
              <a:buFont typeface="Arial" panose="020B0604020202020204" pitchFamily="34" charset="0"/>
              <a:buChar char="•"/>
            </a:pPr>
            <a:r>
              <a:rPr lang="en-IN" sz="6200" dirty="0">
                <a:latin typeface="Times New Roman" panose="02020603050405020304" pitchFamily="18" charset="0"/>
                <a:cs typeface="Times New Roman" panose="02020603050405020304" pitchFamily="18" charset="0"/>
              </a:rPr>
              <a:t>Output Screenshots</a:t>
            </a:r>
          </a:p>
          <a:p>
            <a:pPr lvl="1">
              <a:buFont typeface="Arial" panose="020B0604020202020204" pitchFamily="34" charset="0"/>
              <a:buChar char="•"/>
            </a:pPr>
            <a:r>
              <a:rPr lang="en-IN" sz="6200" dirty="0">
                <a:latin typeface="Times New Roman" panose="02020603050405020304" pitchFamily="18" charset="0"/>
                <a:cs typeface="Times New Roman" panose="02020603050405020304" pitchFamily="18" charset="0"/>
              </a:rPr>
              <a:t>Result Analysis</a:t>
            </a:r>
          </a:p>
          <a:p>
            <a:pPr lvl="1">
              <a:buFont typeface="Arial" panose="020B0604020202020204" pitchFamily="34" charset="0"/>
              <a:buChar char="•"/>
            </a:pPr>
            <a:r>
              <a:rPr lang="en-IN" sz="6200" dirty="0">
                <a:latin typeface="Times New Roman" panose="02020603050405020304" pitchFamily="18" charset="0"/>
                <a:cs typeface="Times New Roman" panose="02020603050405020304" pitchFamily="18" charset="0"/>
              </a:rPr>
              <a:t>Conclusion</a:t>
            </a:r>
          </a:p>
          <a:p>
            <a:pPr lvl="1">
              <a:buFont typeface="Arial" panose="020B0604020202020204" pitchFamily="34" charset="0"/>
              <a:buChar char="•"/>
            </a:pPr>
            <a:r>
              <a:rPr lang="en-IN" sz="6200" dirty="0">
                <a:latin typeface="Times New Roman" panose="02020603050405020304" pitchFamily="18" charset="0"/>
                <a:cs typeface="Times New Roman" panose="02020603050405020304" pitchFamily="18" charset="0"/>
              </a:rPr>
              <a:t>Future Scope</a:t>
            </a:r>
          </a:p>
          <a:p>
            <a:pPr>
              <a:buFont typeface="Wingdings" panose="05000000000000000000" pitchFamily="2" charset="2"/>
              <a:buChar char="Ø"/>
            </a:pPr>
            <a:endParaRPr lang="en-IN" dirty="0"/>
          </a:p>
        </p:txBody>
      </p:sp>
      <p:sp>
        <p:nvSpPr>
          <p:cNvPr id="6" name="TextBox 5">
            <a:extLst>
              <a:ext uri="{FF2B5EF4-FFF2-40B4-BE49-F238E27FC236}">
                <a16:creationId xmlns:a16="http://schemas.microsoft.com/office/drawing/2014/main" id="{B652ADCA-76BD-0C8E-E756-96226859B3A0}"/>
              </a:ext>
            </a:extLst>
          </p:cNvPr>
          <p:cNvSpPr txBox="1"/>
          <p:nvPr/>
        </p:nvSpPr>
        <p:spPr>
          <a:xfrm>
            <a:off x="7045036" y="1186439"/>
            <a:ext cx="4000500" cy="2554545"/>
          </a:xfrm>
          <a:prstGeom prst="rect">
            <a:avLst/>
          </a:prstGeom>
          <a:noFill/>
        </p:spPr>
        <p:txBody>
          <a:bodyPr wrap="square" rtlCol="0">
            <a:spAutoFit/>
          </a:bodyPr>
          <a:lstStyle/>
          <a:p>
            <a:pPr marL="285750" indent="-285750">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Algorithms</a:t>
            </a:r>
          </a:p>
          <a:p>
            <a:pPr marL="285750" indent="-285750">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Sample Code</a:t>
            </a:r>
          </a:p>
          <a:p>
            <a:pPr marL="285750" indent="-285750">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Output Screenshots</a:t>
            </a:r>
          </a:p>
          <a:p>
            <a:pPr marL="285750" indent="-285750">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Result Analysis</a:t>
            </a:r>
          </a:p>
          <a:p>
            <a:pPr marL="285750" indent="-285750">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Conclusion</a:t>
            </a:r>
          </a:p>
          <a:p>
            <a:pPr marL="285750" indent="-285750">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Future Scope</a:t>
            </a:r>
          </a:p>
          <a:p>
            <a:pPr marL="285750" indent="-285750">
              <a:buClr>
                <a:schemeClr val="accent1"/>
              </a:buClr>
              <a:buFont typeface="Arial" panose="020B0604020202020204" pitchFamily="34" charset="0"/>
              <a:buChar char="•"/>
            </a:pPr>
            <a:r>
              <a:rPr lang="en-IN" sz="2000" dirty="0">
                <a:latin typeface="Times New Roman" panose="02020603050405020304" pitchFamily="18" charset="0"/>
                <a:cs typeface="Times New Roman" panose="02020603050405020304" pitchFamily="18" charset="0"/>
              </a:rPr>
              <a:t>References </a:t>
            </a:r>
          </a:p>
          <a:p>
            <a:pPr marL="285750" indent="-285750">
              <a:buClr>
                <a:schemeClr val="accent1"/>
              </a:buClr>
              <a:buFont typeface="Arial" panose="020B0604020202020204" pitchFamily="34" charset="0"/>
              <a:buChar char="•"/>
            </a:pPr>
            <a:r>
              <a:rPr lang="en-IN" sz="2000" dirty="0" err="1">
                <a:latin typeface="Times New Roman" panose="02020603050405020304" pitchFamily="18" charset="0"/>
                <a:cs typeface="Times New Roman" panose="02020603050405020304" pitchFamily="18" charset="0"/>
              </a:rPr>
              <a:t>Github</a:t>
            </a:r>
            <a:r>
              <a:rPr lang="en-IN" sz="2000" dirty="0">
                <a:latin typeface="Times New Roman" panose="02020603050405020304" pitchFamily="18" charset="0"/>
                <a:cs typeface="Times New Roman" panose="02020603050405020304" pitchFamily="18" charset="0"/>
              </a:rPr>
              <a:t> Link</a:t>
            </a:r>
          </a:p>
        </p:txBody>
      </p:sp>
    </p:spTree>
    <p:extLst>
      <p:ext uri="{BB962C8B-B14F-4D97-AF65-F5344CB8AC3E}">
        <p14:creationId xmlns:p14="http://schemas.microsoft.com/office/powerpoint/2010/main" val="15665207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691AB79-1445-6F43-66F5-27B2840061EC}"/>
              </a:ext>
            </a:extLst>
          </p:cNvPr>
          <p:cNvPicPr>
            <a:picLocks noChangeAspect="1"/>
          </p:cNvPicPr>
          <p:nvPr/>
        </p:nvPicPr>
        <p:blipFill>
          <a:blip r:embed="rId2"/>
          <a:stretch>
            <a:fillRect/>
          </a:stretch>
        </p:blipFill>
        <p:spPr>
          <a:xfrm>
            <a:off x="529936" y="91151"/>
            <a:ext cx="11554691" cy="6153785"/>
          </a:xfrm>
          <a:prstGeom prst="rect">
            <a:avLst/>
          </a:prstGeom>
        </p:spPr>
      </p:pic>
    </p:spTree>
    <p:extLst>
      <p:ext uri="{BB962C8B-B14F-4D97-AF65-F5344CB8AC3E}">
        <p14:creationId xmlns:p14="http://schemas.microsoft.com/office/powerpoint/2010/main" val="38412350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08E56D-BAC5-F499-F41F-18EE808AFB6F}"/>
              </a:ext>
            </a:extLst>
          </p:cNvPr>
          <p:cNvPicPr>
            <a:picLocks noChangeAspect="1"/>
          </p:cNvPicPr>
          <p:nvPr/>
        </p:nvPicPr>
        <p:blipFill>
          <a:blip r:embed="rId2"/>
          <a:stretch>
            <a:fillRect/>
          </a:stretch>
        </p:blipFill>
        <p:spPr>
          <a:xfrm>
            <a:off x="1" y="26375"/>
            <a:ext cx="11762508" cy="6218561"/>
          </a:xfrm>
          <a:prstGeom prst="rect">
            <a:avLst/>
          </a:prstGeom>
        </p:spPr>
      </p:pic>
    </p:spTree>
    <p:extLst>
      <p:ext uri="{BB962C8B-B14F-4D97-AF65-F5344CB8AC3E}">
        <p14:creationId xmlns:p14="http://schemas.microsoft.com/office/powerpoint/2010/main" val="18150296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B91FE8-4C7F-35C9-65EA-C9D354A72A94}"/>
              </a:ext>
            </a:extLst>
          </p:cNvPr>
          <p:cNvPicPr>
            <a:picLocks noChangeAspect="1"/>
          </p:cNvPicPr>
          <p:nvPr/>
        </p:nvPicPr>
        <p:blipFill>
          <a:blip r:embed="rId2"/>
          <a:stretch>
            <a:fillRect/>
          </a:stretch>
        </p:blipFill>
        <p:spPr>
          <a:xfrm>
            <a:off x="675409" y="205460"/>
            <a:ext cx="10411691" cy="6018695"/>
          </a:xfrm>
          <a:prstGeom prst="rect">
            <a:avLst/>
          </a:prstGeom>
        </p:spPr>
      </p:pic>
    </p:spTree>
    <p:extLst>
      <p:ext uri="{BB962C8B-B14F-4D97-AF65-F5344CB8AC3E}">
        <p14:creationId xmlns:p14="http://schemas.microsoft.com/office/powerpoint/2010/main" val="19989131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0E9AAE1-AC50-16D3-9867-A1D02A87D30B}"/>
              </a:ext>
            </a:extLst>
          </p:cNvPr>
          <p:cNvPicPr>
            <a:picLocks noChangeAspect="1"/>
          </p:cNvPicPr>
          <p:nvPr/>
        </p:nvPicPr>
        <p:blipFill>
          <a:blip r:embed="rId2"/>
          <a:stretch>
            <a:fillRect/>
          </a:stretch>
        </p:blipFill>
        <p:spPr>
          <a:xfrm>
            <a:off x="1298864" y="0"/>
            <a:ext cx="9164781" cy="6224155"/>
          </a:xfrm>
          <a:prstGeom prst="rect">
            <a:avLst/>
          </a:prstGeom>
        </p:spPr>
      </p:pic>
    </p:spTree>
    <p:extLst>
      <p:ext uri="{BB962C8B-B14F-4D97-AF65-F5344CB8AC3E}">
        <p14:creationId xmlns:p14="http://schemas.microsoft.com/office/powerpoint/2010/main" val="37192651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C89E933-8F81-1BBE-F2D6-5E0293175722}"/>
              </a:ext>
            </a:extLst>
          </p:cNvPr>
          <p:cNvPicPr>
            <a:picLocks noChangeAspect="1"/>
          </p:cNvPicPr>
          <p:nvPr/>
        </p:nvPicPr>
        <p:blipFill>
          <a:blip r:embed="rId2"/>
          <a:stretch>
            <a:fillRect/>
          </a:stretch>
        </p:blipFill>
        <p:spPr>
          <a:xfrm>
            <a:off x="0" y="103909"/>
            <a:ext cx="12192000" cy="6161809"/>
          </a:xfrm>
          <a:prstGeom prst="rect">
            <a:avLst/>
          </a:prstGeom>
        </p:spPr>
      </p:pic>
    </p:spTree>
    <p:extLst>
      <p:ext uri="{BB962C8B-B14F-4D97-AF65-F5344CB8AC3E}">
        <p14:creationId xmlns:p14="http://schemas.microsoft.com/office/powerpoint/2010/main" val="9947125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039ED77-7804-B9CE-7004-6F3FDB2C083F}"/>
              </a:ext>
            </a:extLst>
          </p:cNvPr>
          <p:cNvPicPr>
            <a:picLocks noChangeAspect="1"/>
          </p:cNvPicPr>
          <p:nvPr/>
        </p:nvPicPr>
        <p:blipFill>
          <a:blip r:embed="rId2"/>
          <a:stretch>
            <a:fillRect/>
          </a:stretch>
        </p:blipFill>
        <p:spPr>
          <a:xfrm>
            <a:off x="966355" y="0"/>
            <a:ext cx="10359735" cy="6328064"/>
          </a:xfrm>
          <a:prstGeom prst="rect">
            <a:avLst/>
          </a:prstGeom>
        </p:spPr>
      </p:pic>
    </p:spTree>
    <p:extLst>
      <p:ext uri="{BB962C8B-B14F-4D97-AF65-F5344CB8AC3E}">
        <p14:creationId xmlns:p14="http://schemas.microsoft.com/office/powerpoint/2010/main" val="42925378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3B5C116-CBAA-D410-9CD5-703560B2F42E}"/>
              </a:ext>
            </a:extLst>
          </p:cNvPr>
          <p:cNvPicPr>
            <a:picLocks noChangeAspect="1"/>
          </p:cNvPicPr>
          <p:nvPr/>
        </p:nvPicPr>
        <p:blipFill>
          <a:blip r:embed="rId2"/>
          <a:stretch>
            <a:fillRect/>
          </a:stretch>
        </p:blipFill>
        <p:spPr>
          <a:xfrm>
            <a:off x="748145" y="0"/>
            <a:ext cx="10276610" cy="6255327"/>
          </a:xfrm>
          <a:prstGeom prst="rect">
            <a:avLst/>
          </a:prstGeom>
        </p:spPr>
      </p:pic>
    </p:spTree>
    <p:extLst>
      <p:ext uri="{BB962C8B-B14F-4D97-AF65-F5344CB8AC3E}">
        <p14:creationId xmlns:p14="http://schemas.microsoft.com/office/powerpoint/2010/main" val="37474226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22E5586-A0AF-970D-6ABC-713AEC833975}"/>
              </a:ext>
            </a:extLst>
          </p:cNvPr>
          <p:cNvSpPr txBox="1"/>
          <p:nvPr/>
        </p:nvSpPr>
        <p:spPr>
          <a:xfrm>
            <a:off x="2047010" y="548348"/>
            <a:ext cx="8624454" cy="523220"/>
          </a:xfrm>
          <a:prstGeom prst="rect">
            <a:avLst/>
          </a:prstGeom>
          <a:noFill/>
        </p:spPr>
        <p:txBody>
          <a:bodyPr wrap="square" rtlCol="0">
            <a:spAutoFit/>
          </a:bodyPr>
          <a:lstStyle/>
          <a:p>
            <a:pPr algn="just"/>
            <a:r>
              <a:rPr lang="en-IN" sz="2800" b="1" dirty="0">
                <a:latin typeface="Times New Roman" panose="02020603050405020304" pitchFamily="18" charset="0"/>
                <a:cs typeface="Times New Roman" panose="02020603050405020304" pitchFamily="18" charset="0"/>
              </a:rPr>
              <a:t>OUTPUT SCREENSHOTS</a:t>
            </a:r>
          </a:p>
        </p:txBody>
      </p:sp>
      <p:sp>
        <p:nvSpPr>
          <p:cNvPr id="3" name="TextBox 2">
            <a:extLst>
              <a:ext uri="{FF2B5EF4-FFF2-40B4-BE49-F238E27FC236}">
                <a16:creationId xmlns:a16="http://schemas.microsoft.com/office/drawing/2014/main" id="{4B5E9422-CF33-EC2E-33EF-8D1825D091E0}"/>
              </a:ext>
            </a:extLst>
          </p:cNvPr>
          <p:cNvSpPr txBox="1"/>
          <p:nvPr/>
        </p:nvSpPr>
        <p:spPr>
          <a:xfrm>
            <a:off x="1039091" y="1246909"/>
            <a:ext cx="9414164" cy="646331"/>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              To run project double click on ‘run.bat’ file to get below screen</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80C7C688-82EA-626F-ADCC-4ECE2B71E511}"/>
              </a:ext>
            </a:extLst>
          </p:cNvPr>
          <p:cNvPicPr>
            <a:picLocks noChangeAspect="1"/>
          </p:cNvPicPr>
          <p:nvPr/>
        </p:nvPicPr>
        <p:blipFill>
          <a:blip r:embed="rId2"/>
          <a:stretch>
            <a:fillRect/>
          </a:stretch>
        </p:blipFill>
        <p:spPr>
          <a:xfrm>
            <a:off x="1911927" y="1816468"/>
            <a:ext cx="7049441" cy="3225064"/>
          </a:xfrm>
          <a:prstGeom prst="rect">
            <a:avLst/>
          </a:prstGeom>
        </p:spPr>
      </p:pic>
      <p:sp>
        <p:nvSpPr>
          <p:cNvPr id="5" name="TextBox 4">
            <a:extLst>
              <a:ext uri="{FF2B5EF4-FFF2-40B4-BE49-F238E27FC236}">
                <a16:creationId xmlns:a16="http://schemas.microsoft.com/office/drawing/2014/main" id="{09910690-AB7D-DBFD-517F-183EAE7FC601}"/>
              </a:ext>
            </a:extLst>
          </p:cNvPr>
          <p:cNvSpPr txBox="1"/>
          <p:nvPr/>
        </p:nvSpPr>
        <p:spPr>
          <a:xfrm>
            <a:off x="2047010" y="5424055"/>
            <a:ext cx="6816435" cy="923330"/>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above screen click on ‘Generate Medical IOT Sensors’ button to generate IOT sensors and get below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8386679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FAB263B-7D62-9DC8-D8BF-F7EEF62A6A5C}"/>
              </a:ext>
            </a:extLst>
          </p:cNvPr>
          <p:cNvPicPr>
            <a:picLocks noChangeAspect="1"/>
          </p:cNvPicPr>
          <p:nvPr/>
        </p:nvPicPr>
        <p:blipFill>
          <a:blip r:embed="rId2"/>
          <a:stretch>
            <a:fillRect/>
          </a:stretch>
        </p:blipFill>
        <p:spPr>
          <a:xfrm>
            <a:off x="2078182" y="696192"/>
            <a:ext cx="7730836" cy="3955934"/>
          </a:xfrm>
          <a:prstGeom prst="rect">
            <a:avLst/>
          </a:prstGeom>
        </p:spPr>
      </p:pic>
      <p:sp>
        <p:nvSpPr>
          <p:cNvPr id="3" name="TextBox 2">
            <a:extLst>
              <a:ext uri="{FF2B5EF4-FFF2-40B4-BE49-F238E27FC236}">
                <a16:creationId xmlns:a16="http://schemas.microsoft.com/office/drawing/2014/main" id="{3B00C9C8-B1FE-B86D-CEE8-DE458B268015}"/>
              </a:ext>
            </a:extLst>
          </p:cNvPr>
          <p:cNvSpPr txBox="1"/>
          <p:nvPr/>
        </p:nvSpPr>
        <p:spPr>
          <a:xfrm>
            <a:off x="1911926" y="4946073"/>
            <a:ext cx="8790709" cy="1200329"/>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above screen all red colour circles are the patients IOT sensors and blue colour circle is the Hospital Blockchain server and now click on ‘Generate Private &amp; Public Keys’ button to generate keys and get below output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5351381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CF0C1A-02B9-0AB5-E6D3-2BF7C0AB1DF2}"/>
              </a:ext>
            </a:extLst>
          </p:cNvPr>
          <p:cNvPicPr>
            <a:picLocks noChangeAspect="1"/>
          </p:cNvPicPr>
          <p:nvPr/>
        </p:nvPicPr>
        <p:blipFill>
          <a:blip r:embed="rId2"/>
          <a:stretch>
            <a:fillRect/>
          </a:stretch>
        </p:blipFill>
        <p:spPr>
          <a:xfrm>
            <a:off x="2140527" y="415636"/>
            <a:ext cx="7793182" cy="3850679"/>
          </a:xfrm>
          <a:prstGeom prst="rect">
            <a:avLst/>
          </a:prstGeom>
        </p:spPr>
      </p:pic>
      <p:sp>
        <p:nvSpPr>
          <p:cNvPr id="3" name="TextBox 2">
            <a:extLst>
              <a:ext uri="{FF2B5EF4-FFF2-40B4-BE49-F238E27FC236}">
                <a16:creationId xmlns:a16="http://schemas.microsoft.com/office/drawing/2014/main" id="{81A93BF1-BBCB-4F56-E14E-6CDB5BC34682}"/>
              </a:ext>
            </a:extLst>
          </p:cNvPr>
          <p:cNvSpPr txBox="1"/>
          <p:nvPr/>
        </p:nvSpPr>
        <p:spPr>
          <a:xfrm>
            <a:off x="2067791" y="4520046"/>
            <a:ext cx="8416637" cy="1200329"/>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above screen in text area we can see generated keys and now from first drop down box you can select some sensor ID and then click on ‘Start Simulation’ button to send packet to hospital node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10167320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3BDAB-C850-E9FC-E50C-8EB62DA7BACD}"/>
              </a:ext>
            </a:extLst>
          </p:cNvPr>
          <p:cNvSpPr>
            <a:spLocks noGrp="1"/>
          </p:cNvSpPr>
          <p:nvPr>
            <p:ph type="title"/>
          </p:nvPr>
        </p:nvSpPr>
        <p:spPr>
          <a:xfrm>
            <a:off x="1066800" y="286603"/>
            <a:ext cx="10058400" cy="1450757"/>
          </a:xfrm>
        </p:spPr>
        <p:txBody>
          <a:bodyPr/>
          <a:lstStyle/>
          <a:p>
            <a:r>
              <a:rPr lang="en-IN" b="1"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CA4CB1CF-B051-89E3-6D90-C44253A288ED}"/>
              </a:ext>
            </a:extLst>
          </p:cNvPr>
          <p:cNvSpPr>
            <a:spLocks noGrp="1"/>
          </p:cNvSpPr>
          <p:nvPr>
            <p:ph idx="1"/>
          </p:nvPr>
        </p:nvSpPr>
        <p:spPr>
          <a:xfrm>
            <a:off x="1155469" y="2094807"/>
            <a:ext cx="7481455" cy="4082156"/>
          </a:xfrm>
        </p:spPr>
        <p:txBody>
          <a:bodyPr>
            <a:normAutofit fontScale="25000" lnSpcReduction="20000"/>
          </a:bodyPr>
          <a:lstStyle/>
          <a:p>
            <a:pPr algn="just">
              <a:lnSpc>
                <a:spcPct val="120000"/>
              </a:lnSpc>
              <a:buFont typeface="Arial" panose="020B0604020202020204" pitchFamily="34" charset="0"/>
              <a:buChar char="•"/>
            </a:pPr>
            <a:r>
              <a:rPr lang="en-IN" sz="8000" kern="100" dirty="0">
                <a:effectLst/>
                <a:latin typeface="Times New Roman" panose="02020603050405020304" pitchFamily="18" charset="0"/>
                <a:ea typeface="Calibri" panose="020F0502020204030204" pitchFamily="34" charset="0"/>
                <a:cs typeface="Times New Roman" panose="02020603050405020304" pitchFamily="18" charset="0"/>
              </a:rPr>
              <a:t>The integration of blockchain technology within the management of Internet of Things (IoT) devices in the medical industry represents a groundbreaking advancement in healthcare.</a:t>
            </a:r>
            <a:r>
              <a:rPr lang="en-US" sz="8000" kern="1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IN" sz="8000"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20000"/>
              </a:lnSpc>
              <a:buFont typeface="Arial" panose="020B0604020202020204" pitchFamily="34" charset="0"/>
              <a:buChar char="•"/>
            </a:pPr>
            <a:r>
              <a:rPr lang="en-IN" sz="8000" kern="100" dirty="0">
                <a:effectLst/>
                <a:latin typeface="Times New Roman" panose="02020603050405020304" pitchFamily="18" charset="0"/>
                <a:ea typeface="Calibri" panose="020F0502020204030204" pitchFamily="34" charset="0"/>
                <a:cs typeface="Times New Roman" panose="02020603050405020304" pitchFamily="18" charset="0"/>
              </a:rPr>
              <a:t>Blockchain, with its decentralized and immutable ledger capabilities, offers a robust solution to the challenges of data integrity, interoperability, and patient privacy.</a:t>
            </a:r>
          </a:p>
          <a:p>
            <a:pPr algn="just">
              <a:lnSpc>
                <a:spcPct val="120000"/>
              </a:lnSpc>
              <a:buFont typeface="Arial" panose="020B0604020202020204" pitchFamily="34" charset="0"/>
              <a:buChar char="•"/>
            </a:pPr>
            <a:r>
              <a:rPr lang="en-IN" sz="8000" kern="100" dirty="0">
                <a:effectLst/>
                <a:latin typeface="Times New Roman" panose="02020603050405020304" pitchFamily="18" charset="0"/>
                <a:ea typeface="Calibri" panose="020F0502020204030204" pitchFamily="34" charset="0"/>
                <a:cs typeface="Times New Roman" panose="02020603050405020304" pitchFamily="18" charset="0"/>
              </a:rPr>
              <a:t> </a:t>
            </a:r>
            <a:r>
              <a:rPr lang="en-IN" sz="8000" kern="100" dirty="0">
                <a:latin typeface="Times New Roman" panose="02020603050405020304" pitchFamily="18" charset="0"/>
                <a:ea typeface="Calibri" panose="020F0502020204030204" pitchFamily="34" charset="0"/>
                <a:cs typeface="Times New Roman" panose="02020603050405020304" pitchFamily="18" charset="0"/>
              </a:rPr>
              <a:t>C</a:t>
            </a:r>
            <a:r>
              <a:rPr lang="en-IN" sz="8000" kern="100" dirty="0">
                <a:effectLst/>
                <a:latin typeface="Times New Roman" panose="02020603050405020304" pitchFamily="18" charset="0"/>
                <a:ea typeface="Calibri" panose="020F0502020204030204" pitchFamily="34" charset="0"/>
                <a:cs typeface="Times New Roman" panose="02020603050405020304" pitchFamily="18" charset="0"/>
              </a:rPr>
              <a:t>onvergence of IoT and blockchain not only promises improved patient outcomes through real time monitoring and analytics but also sets the stage for innovative healthcare solutions that prioritize data security and patient empowerment in an increasingly interconnected world.</a:t>
            </a:r>
          </a:p>
          <a:p>
            <a:pPr algn="just">
              <a:lnSpc>
                <a:spcPct val="120000"/>
              </a:lnSpc>
              <a:buFont typeface="Arial" panose="020B0604020202020204" pitchFamily="34" charset="0"/>
              <a:buChar char="•"/>
            </a:pPr>
            <a:endParaRPr lang="en-IN" sz="6400" kern="100" dirty="0">
              <a:effectLst/>
              <a:latin typeface="Times New Roman" panose="02020603050405020304" pitchFamily="18" charset="0"/>
              <a:ea typeface="Calibri" panose="020F0502020204030204" pitchFamily="34" charset="0"/>
            </a:endParaRPr>
          </a:p>
          <a:p>
            <a:r>
              <a:rPr lang="en-US" sz="1800" dirty="0">
                <a:solidFill>
                  <a:srgbClr val="FFFFFF"/>
                </a:solidFill>
                <a:latin typeface="PT Sans"/>
                <a:ea typeface="PT Sans"/>
                <a:cs typeface="PT Sans"/>
                <a:sym typeface="PT Sans"/>
              </a:rPr>
              <a:t>By leveraging blockchain's decentralized and secure nature, we can enhance patient safety, improve data transparency, and streamline healthcare operations.</a:t>
            </a:r>
            <a:endParaRPr lang="en-IN" sz="1800" kern="100" dirty="0">
              <a:effectLst/>
              <a:latin typeface="Times New Roman" panose="02020603050405020304" pitchFamily="18" charset="0"/>
              <a:ea typeface="Calibri" panose="020F0502020204030204" pitchFamily="34" charset="0"/>
            </a:endParaRPr>
          </a:p>
          <a:p>
            <a:r>
              <a:rPr lang="en-US" sz="2800" dirty="0">
                <a:solidFill>
                  <a:srgbClr val="FFFFFF"/>
                </a:solidFill>
                <a:latin typeface="PT Sans"/>
                <a:ea typeface="PT Sans"/>
                <a:cs typeface="PT Sans"/>
                <a:sym typeface="PT Sans"/>
              </a:rPr>
              <a:t> </a:t>
            </a:r>
            <a:endParaRPr lang="en-IN" dirty="0"/>
          </a:p>
        </p:txBody>
      </p:sp>
      <p:pic>
        <p:nvPicPr>
          <p:cNvPr id="5" name="Picture 4">
            <a:extLst>
              <a:ext uri="{FF2B5EF4-FFF2-40B4-BE49-F238E27FC236}">
                <a16:creationId xmlns:a16="http://schemas.microsoft.com/office/drawing/2014/main" id="{479D178B-3B16-31BD-2C90-4A9EEEBFFD87}"/>
              </a:ext>
            </a:extLst>
          </p:cNvPr>
          <p:cNvPicPr>
            <a:picLocks noChangeAspect="1"/>
          </p:cNvPicPr>
          <p:nvPr/>
        </p:nvPicPr>
        <p:blipFill>
          <a:blip r:embed="rId2"/>
          <a:stretch>
            <a:fillRect/>
          </a:stretch>
        </p:blipFill>
        <p:spPr>
          <a:xfrm>
            <a:off x="8894618" y="1898552"/>
            <a:ext cx="2643447" cy="3712268"/>
          </a:xfrm>
          <a:prstGeom prst="rect">
            <a:avLst/>
          </a:prstGeom>
        </p:spPr>
      </p:pic>
    </p:spTree>
    <p:extLst>
      <p:ext uri="{BB962C8B-B14F-4D97-AF65-F5344CB8AC3E}">
        <p14:creationId xmlns:p14="http://schemas.microsoft.com/office/powerpoint/2010/main" val="13516258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E36526-07F3-1AA8-128B-BAD233D28129}"/>
              </a:ext>
            </a:extLst>
          </p:cNvPr>
          <p:cNvPicPr>
            <a:picLocks noChangeAspect="1"/>
          </p:cNvPicPr>
          <p:nvPr/>
        </p:nvPicPr>
        <p:blipFill>
          <a:blip r:embed="rId2"/>
          <a:stretch>
            <a:fillRect/>
          </a:stretch>
        </p:blipFill>
        <p:spPr>
          <a:xfrm>
            <a:off x="2109355" y="550718"/>
            <a:ext cx="8042563" cy="4094018"/>
          </a:xfrm>
          <a:prstGeom prst="rect">
            <a:avLst/>
          </a:prstGeom>
        </p:spPr>
      </p:pic>
      <p:sp>
        <p:nvSpPr>
          <p:cNvPr id="3" name="TextBox 2">
            <a:extLst>
              <a:ext uri="{FF2B5EF4-FFF2-40B4-BE49-F238E27FC236}">
                <a16:creationId xmlns:a16="http://schemas.microsoft.com/office/drawing/2014/main" id="{2AE5ADEF-CC79-6531-020C-C88E822288C1}"/>
              </a:ext>
            </a:extLst>
          </p:cNvPr>
          <p:cNvSpPr txBox="1"/>
          <p:nvPr/>
        </p:nvSpPr>
        <p:spPr>
          <a:xfrm>
            <a:off x="2098964" y="4842164"/>
            <a:ext cx="8229600" cy="923330"/>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above screen selecting patient sensor as 13 and now click on ‘Start Simulation’ button to get below output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3436171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5F89D5-84B0-55EC-796E-4F0F2B74C71E}"/>
              </a:ext>
            </a:extLst>
          </p:cNvPr>
          <p:cNvPicPr>
            <a:picLocks noChangeAspect="1"/>
          </p:cNvPicPr>
          <p:nvPr/>
        </p:nvPicPr>
        <p:blipFill>
          <a:blip r:embed="rId2"/>
          <a:stretch>
            <a:fillRect/>
          </a:stretch>
        </p:blipFill>
        <p:spPr>
          <a:xfrm>
            <a:off x="1953491" y="529936"/>
            <a:ext cx="7803573" cy="3948546"/>
          </a:xfrm>
          <a:prstGeom prst="rect">
            <a:avLst/>
          </a:prstGeom>
        </p:spPr>
      </p:pic>
      <p:sp>
        <p:nvSpPr>
          <p:cNvPr id="3" name="TextBox 2">
            <a:extLst>
              <a:ext uri="{FF2B5EF4-FFF2-40B4-BE49-F238E27FC236}">
                <a16:creationId xmlns:a16="http://schemas.microsoft.com/office/drawing/2014/main" id="{FB1155C8-9FDD-BA60-E458-58235A3EE682}"/>
              </a:ext>
            </a:extLst>
          </p:cNvPr>
          <p:cNvSpPr txBox="1"/>
          <p:nvPr/>
        </p:nvSpPr>
        <p:spPr>
          <a:xfrm>
            <a:off x="1891145" y="4655127"/>
            <a:ext cx="8021782" cy="1200329"/>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rPr>
              <a:t>In above screen P13 is sending packet to sensor which is nearest and hospital and then that sensor will send to hospital. In text area we can see generated signatures and can see encrypted data. After receiving data hospital will perform verification and then will get below output</a:t>
            </a:r>
            <a:endParaRPr lang="en-IN" dirty="0"/>
          </a:p>
        </p:txBody>
      </p:sp>
    </p:spTree>
    <p:extLst>
      <p:ext uri="{BB962C8B-B14F-4D97-AF65-F5344CB8AC3E}">
        <p14:creationId xmlns:p14="http://schemas.microsoft.com/office/powerpoint/2010/main" val="28772467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6F4F1F4-32B3-6246-C44E-771C179547EB}"/>
              </a:ext>
            </a:extLst>
          </p:cNvPr>
          <p:cNvPicPr>
            <a:picLocks noChangeAspect="1"/>
          </p:cNvPicPr>
          <p:nvPr/>
        </p:nvPicPr>
        <p:blipFill>
          <a:blip r:embed="rId2"/>
          <a:stretch>
            <a:fillRect/>
          </a:stretch>
        </p:blipFill>
        <p:spPr>
          <a:xfrm>
            <a:off x="1756065" y="436418"/>
            <a:ext cx="8427026" cy="4605114"/>
          </a:xfrm>
          <a:prstGeom prst="rect">
            <a:avLst/>
          </a:prstGeom>
        </p:spPr>
      </p:pic>
      <p:sp>
        <p:nvSpPr>
          <p:cNvPr id="3" name="TextBox 2">
            <a:extLst>
              <a:ext uri="{FF2B5EF4-FFF2-40B4-BE49-F238E27FC236}">
                <a16:creationId xmlns:a16="http://schemas.microsoft.com/office/drawing/2014/main" id="{E86D1CA5-5488-A6A3-7111-F47293B13EEF}"/>
              </a:ext>
            </a:extLst>
          </p:cNvPr>
          <p:cNvSpPr txBox="1"/>
          <p:nvPr/>
        </p:nvSpPr>
        <p:spPr>
          <a:xfrm>
            <a:off x="1769918" y="5143500"/>
            <a:ext cx="8759537" cy="923330"/>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above screen in blue colour text we can see verification output and similarly you can select patient sensor and send to hospital for storage and below is another example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5560172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2C50E00-4CAE-9A2D-32C6-E313FC63F12C}"/>
              </a:ext>
            </a:extLst>
          </p:cNvPr>
          <p:cNvPicPr>
            <a:picLocks noChangeAspect="1"/>
          </p:cNvPicPr>
          <p:nvPr/>
        </p:nvPicPr>
        <p:blipFill>
          <a:blip r:embed="rId2"/>
          <a:stretch>
            <a:fillRect/>
          </a:stretch>
        </p:blipFill>
        <p:spPr>
          <a:xfrm>
            <a:off x="1672937" y="394855"/>
            <a:ext cx="8510154" cy="4646677"/>
          </a:xfrm>
          <a:prstGeom prst="rect">
            <a:avLst/>
          </a:prstGeom>
        </p:spPr>
      </p:pic>
      <p:sp>
        <p:nvSpPr>
          <p:cNvPr id="3" name="TextBox 2">
            <a:extLst>
              <a:ext uri="{FF2B5EF4-FFF2-40B4-BE49-F238E27FC236}">
                <a16:creationId xmlns:a16="http://schemas.microsoft.com/office/drawing/2014/main" id="{443218D7-A87A-F77C-15EB-98475D97385E}"/>
              </a:ext>
            </a:extLst>
          </p:cNvPr>
          <p:cNvSpPr txBox="1"/>
          <p:nvPr/>
        </p:nvSpPr>
        <p:spPr>
          <a:xfrm>
            <a:off x="1735282" y="5351318"/>
            <a:ext cx="7315200" cy="646331"/>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above screen P9 sending to hospital</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8694881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AAF6353-EF5F-F1BE-ADE8-066151FA0F7F}"/>
              </a:ext>
            </a:extLst>
          </p:cNvPr>
          <p:cNvPicPr>
            <a:picLocks noChangeAspect="1"/>
          </p:cNvPicPr>
          <p:nvPr/>
        </p:nvPicPr>
        <p:blipFill>
          <a:blip r:embed="rId2"/>
          <a:stretch>
            <a:fillRect/>
          </a:stretch>
        </p:blipFill>
        <p:spPr>
          <a:xfrm>
            <a:off x="1620983" y="342900"/>
            <a:ext cx="7637317" cy="4155830"/>
          </a:xfrm>
          <a:prstGeom prst="rect">
            <a:avLst/>
          </a:prstGeom>
        </p:spPr>
      </p:pic>
      <p:sp>
        <p:nvSpPr>
          <p:cNvPr id="3" name="TextBox 2">
            <a:extLst>
              <a:ext uri="{FF2B5EF4-FFF2-40B4-BE49-F238E27FC236}">
                <a16:creationId xmlns:a16="http://schemas.microsoft.com/office/drawing/2014/main" id="{C2572DB6-1F99-6BBF-E03E-B359731E1E1D}"/>
              </a:ext>
            </a:extLst>
          </p:cNvPr>
          <p:cNvSpPr txBox="1"/>
          <p:nvPr/>
        </p:nvSpPr>
        <p:spPr>
          <a:xfrm>
            <a:off x="1586345" y="4592782"/>
            <a:ext cx="9019309" cy="1754326"/>
          </a:xfrm>
          <a:prstGeom prst="rect">
            <a:avLst/>
          </a:prstGeom>
          <a:noFill/>
        </p:spPr>
        <p:txBody>
          <a:bodyPr wrap="square" rtlCol="0">
            <a:spAutoFit/>
          </a:bodyPr>
          <a:lstStyle/>
          <a:p>
            <a:pPr algn="just"/>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above graph x-axis represents ‘Number of Verification’ and y-axis represents computation time. Blue line represents ZKP verification time and green line represents ECC verification time and in both algorithms ZKP (zero knowledge) us taking less time. Now close above graph and then click on ‘Read Data from Blockchain’ button to read all patients data and display in below page</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68443148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DC7058-30F4-85F3-B05D-08F3C3DAF3BB}"/>
              </a:ext>
            </a:extLst>
          </p:cNvPr>
          <p:cNvPicPr>
            <a:picLocks noChangeAspect="1"/>
          </p:cNvPicPr>
          <p:nvPr/>
        </p:nvPicPr>
        <p:blipFill>
          <a:blip r:embed="rId2"/>
          <a:stretch>
            <a:fillRect/>
          </a:stretch>
        </p:blipFill>
        <p:spPr>
          <a:xfrm>
            <a:off x="1839190" y="763791"/>
            <a:ext cx="7367155" cy="3719945"/>
          </a:xfrm>
          <a:prstGeom prst="rect">
            <a:avLst/>
          </a:prstGeom>
        </p:spPr>
      </p:pic>
      <p:sp>
        <p:nvSpPr>
          <p:cNvPr id="3" name="TextBox 2">
            <a:extLst>
              <a:ext uri="{FF2B5EF4-FFF2-40B4-BE49-F238E27FC236}">
                <a16:creationId xmlns:a16="http://schemas.microsoft.com/office/drawing/2014/main" id="{82242665-D895-4E50-29B8-A2446EA35C55}"/>
              </a:ext>
            </a:extLst>
          </p:cNvPr>
          <p:cNvSpPr txBox="1"/>
          <p:nvPr/>
        </p:nvSpPr>
        <p:spPr>
          <a:xfrm>
            <a:off x="1620983" y="4821382"/>
            <a:ext cx="8427027" cy="923330"/>
          </a:xfrm>
          <a:prstGeom prst="rect">
            <a:avLst/>
          </a:prstGeom>
          <a:noFill/>
        </p:spPr>
        <p:txBody>
          <a:bodyPr wrap="square" rtlCol="0">
            <a:spAutoFit/>
          </a:bodyPr>
          <a:lstStyle/>
          <a:p>
            <a:r>
              <a:rPr lang="en-IN" sz="1800" dirty="0">
                <a:effectLst/>
                <a:latin typeface="Times New Roman" panose="02020603050405020304" pitchFamily="18" charset="0"/>
                <a:ea typeface="Calibri" panose="020F0502020204030204" pitchFamily="34" charset="0"/>
                <a:cs typeface="Times New Roman" panose="02020603050405020304" pitchFamily="18" charset="0"/>
              </a:rPr>
              <a:t>In above screen can see all patients details saved in Blockchain. Similarly by following above screens you can secure and store patient data in Blockchain and then read back</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
        <p:nvSpPr>
          <p:cNvPr id="4" name="TextBox 3">
            <a:extLst>
              <a:ext uri="{FF2B5EF4-FFF2-40B4-BE49-F238E27FC236}">
                <a16:creationId xmlns:a16="http://schemas.microsoft.com/office/drawing/2014/main" id="{788C9A9B-0A06-961E-B98A-8CC3B808C558}"/>
              </a:ext>
            </a:extLst>
          </p:cNvPr>
          <p:cNvSpPr txBox="1"/>
          <p:nvPr/>
        </p:nvSpPr>
        <p:spPr>
          <a:xfrm>
            <a:off x="2815936" y="207818"/>
            <a:ext cx="4353791" cy="400110"/>
          </a:xfrm>
          <a:prstGeom prst="rect">
            <a:avLst/>
          </a:prstGeom>
          <a:noFill/>
        </p:spPr>
        <p:txBody>
          <a:bodyPr wrap="square" rtlCol="0">
            <a:spAutoFit/>
          </a:bodyPr>
          <a:lstStyle/>
          <a:p>
            <a:r>
              <a:rPr lang="en-IN" sz="2000" b="1" dirty="0">
                <a:latin typeface="Times New Roman" panose="02020603050405020304" pitchFamily="18" charset="0"/>
                <a:cs typeface="Times New Roman" panose="02020603050405020304" pitchFamily="18" charset="0"/>
              </a:rPr>
              <a:t>RESULT ANALYSIS</a:t>
            </a:r>
          </a:p>
        </p:txBody>
      </p:sp>
    </p:spTree>
    <p:extLst>
      <p:ext uri="{BB962C8B-B14F-4D97-AF65-F5344CB8AC3E}">
        <p14:creationId xmlns:p14="http://schemas.microsoft.com/office/powerpoint/2010/main" val="4108548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05D07-12F1-6B3D-F8C9-213AD1EF553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CONCLUSION</a:t>
            </a:r>
          </a:p>
        </p:txBody>
      </p:sp>
      <p:sp>
        <p:nvSpPr>
          <p:cNvPr id="3" name="Content Placeholder 2">
            <a:extLst>
              <a:ext uri="{FF2B5EF4-FFF2-40B4-BE49-F238E27FC236}">
                <a16:creationId xmlns:a16="http://schemas.microsoft.com/office/drawing/2014/main" id="{71DE5EB0-D2DC-AE79-1990-119850F7C90C}"/>
              </a:ext>
            </a:extLst>
          </p:cNvPr>
          <p:cNvSpPr>
            <a:spLocks noGrp="1"/>
          </p:cNvSpPr>
          <p:nvPr>
            <p:ph idx="1"/>
          </p:nvPr>
        </p:nvSpPr>
        <p:spPr/>
        <p:txBody>
          <a:bodyPr/>
          <a:lstStyle/>
          <a:p>
            <a:pPr algn="just"/>
            <a:r>
              <a:rPr lang="en-US" sz="2800" dirty="0"/>
              <a:t>In conclusion, the integration of blockchain technology in the management of Internet of Things (IoT) devices within the medical industry presents a transformative opportunity to enhance data security, interoperability, and patient care. By leveraging the decentralized and immutable nature of blockchain, healthcare stakeholders can ensure the integrity and authenticity of sensitive patient data collected from various IoT devices.</a:t>
            </a:r>
          </a:p>
          <a:p>
            <a:endParaRPr lang="en-IN" dirty="0"/>
          </a:p>
        </p:txBody>
      </p:sp>
    </p:spTree>
    <p:extLst>
      <p:ext uri="{BB962C8B-B14F-4D97-AF65-F5344CB8AC3E}">
        <p14:creationId xmlns:p14="http://schemas.microsoft.com/office/powerpoint/2010/main" val="10196619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B151B-35FC-977D-948B-B346348A1502}"/>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FUTURE SCOPE</a:t>
            </a:r>
          </a:p>
        </p:txBody>
      </p:sp>
      <p:sp>
        <p:nvSpPr>
          <p:cNvPr id="3" name="Content Placeholder 2">
            <a:extLst>
              <a:ext uri="{FF2B5EF4-FFF2-40B4-BE49-F238E27FC236}">
                <a16:creationId xmlns:a16="http://schemas.microsoft.com/office/drawing/2014/main" id="{10C3FF7A-89F7-16C4-CFE8-3013D42EFC7C}"/>
              </a:ext>
            </a:extLst>
          </p:cNvPr>
          <p:cNvSpPr>
            <a:spLocks noGrp="1"/>
          </p:cNvSpPr>
          <p:nvPr>
            <p:ph idx="1"/>
          </p:nvPr>
        </p:nvSpPr>
        <p:spPr/>
        <p:txBody>
          <a:bodyPr>
            <a:normAutofit/>
          </a:bodyPr>
          <a:lstStyle/>
          <a:p>
            <a:pPr algn="just">
              <a:buFont typeface="Arial" panose="020B0604020202020204" pitchFamily="34" charset="0"/>
              <a:buChar char="•"/>
            </a:pPr>
            <a:r>
              <a:rPr lang="en-IN" sz="2400" kern="100" dirty="0">
                <a:effectLst/>
                <a:latin typeface="Times New Roman" panose="02020603050405020304" pitchFamily="18" charset="0"/>
                <a:ea typeface="Calibri" panose="020F0502020204030204" pitchFamily="34" charset="0"/>
              </a:rPr>
              <a:t>The integration of blockchain technology with the Internet of Things (IoT) in the medical industry holds significant promise for enhancing data management, security, and interoperability. </a:t>
            </a:r>
          </a:p>
          <a:p>
            <a:pPr algn="just">
              <a:buFont typeface="Arial" panose="020B0604020202020204" pitchFamily="34" charset="0"/>
              <a:buChar char="•"/>
            </a:pPr>
            <a:r>
              <a:rPr lang="en-IN" sz="2400" kern="100" dirty="0">
                <a:effectLst/>
                <a:latin typeface="Times New Roman" panose="02020603050405020304" pitchFamily="18" charset="0"/>
                <a:ea typeface="Calibri" panose="020F0502020204030204" pitchFamily="34" charset="0"/>
              </a:rPr>
              <a:t>Blockchain can provide a decentralized and immutable ledger that ensures the integrity of medical data collected from IoT devices, reducing the risk of tampering or unauthorized access. </a:t>
            </a:r>
            <a:endParaRPr lang="en-IN" sz="2400" dirty="0"/>
          </a:p>
        </p:txBody>
      </p:sp>
    </p:spTree>
    <p:extLst>
      <p:ext uri="{BB962C8B-B14F-4D97-AF65-F5344CB8AC3E}">
        <p14:creationId xmlns:p14="http://schemas.microsoft.com/office/powerpoint/2010/main" val="1426508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838C5-7C3A-1672-D7B1-1405D845BDB8}"/>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0B540F1A-A8D3-9978-0948-A4E54D807972}"/>
              </a:ext>
            </a:extLst>
          </p:cNvPr>
          <p:cNvSpPr>
            <a:spLocks noGrp="1"/>
          </p:cNvSpPr>
          <p:nvPr>
            <p:ph idx="1"/>
          </p:nvPr>
        </p:nvSpPr>
        <p:spPr/>
        <p:txBody>
          <a:bodyPr>
            <a:normAutofit fontScale="25000" lnSpcReduction="20000"/>
          </a:bodyPr>
          <a:lstStyle/>
          <a:p>
            <a:pPr algn="just">
              <a:lnSpc>
                <a:spcPct val="107000"/>
              </a:lnSpc>
              <a:spcAft>
                <a:spcPts val="800"/>
              </a:spcAft>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1. </a:t>
            </a:r>
            <a:r>
              <a:rPr lang="en-IN" sz="7200" kern="100" dirty="0" err="1">
                <a:effectLst/>
                <a:latin typeface="Times New Roman" panose="02020603050405020304" pitchFamily="18" charset="0"/>
                <a:ea typeface="Calibri" panose="020F0502020204030204" pitchFamily="34" charset="0"/>
                <a:cs typeface="Times New Roman" panose="02020603050405020304" pitchFamily="18" charset="0"/>
              </a:rPr>
              <a:t>Kouicem</a:t>
            </a: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D., M. A. K., &amp; H. A. B. (2018). "Blockchain for Internet of Things: A Survey."  IEEE Communications Surveys &amp; Tutorials , 21(4), 3116 3145.</a:t>
            </a:r>
            <a:endParaRPr lang="en-IN" sz="7200" kern="100" dirty="0">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2. M. J. H. et al. (2020). "Blockchain Technology in Healthcare: A Comprehensive Review."  IEEE Access , 8, 192569 192582.</a:t>
            </a:r>
          </a:p>
          <a:p>
            <a:pPr algn="just">
              <a:lnSpc>
                <a:spcPct val="107000"/>
              </a:lnSpc>
              <a:spcAft>
                <a:spcPts val="800"/>
              </a:spcAft>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3. Alcazar, J., &amp; L. C. (2020). "Integrating IoT and Blockchain Technology for Smart Healthcare: A Review."  Journal of Network and Computer Applications , 165, 102691.</a:t>
            </a:r>
          </a:p>
          <a:p>
            <a:pPr algn="just">
              <a:lnSpc>
                <a:spcPct val="107000"/>
              </a:lnSpc>
              <a:spcAft>
                <a:spcPts val="800"/>
              </a:spcAft>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4. Rehman, M. H. et al. (2020). "Blockchain based Secure Framework for Smart Healthcare System."  IEEE Access , 8, 153453 153464.</a:t>
            </a:r>
          </a:p>
          <a:p>
            <a:pPr algn="just">
              <a:lnSpc>
                <a:spcPct val="107000"/>
              </a:lnSpc>
              <a:spcAft>
                <a:spcPts val="800"/>
              </a:spcAft>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5. Wang, Y., et al. (2019). "Blockchain Technology in Health Care: A Comprehensive Review and Directions for Future Research."  Frontiers in Blockchain , 2, 6.</a:t>
            </a:r>
          </a:p>
          <a:p>
            <a:pPr algn="just">
              <a:lnSpc>
                <a:spcPct val="107000"/>
              </a:lnSpc>
              <a:spcAft>
                <a:spcPts val="800"/>
              </a:spcAft>
            </a:pPr>
            <a:r>
              <a:rPr lang="en-IN" sz="7200" kern="100" dirty="0">
                <a:effectLst/>
                <a:latin typeface="Times New Roman" panose="02020603050405020304" pitchFamily="18" charset="0"/>
                <a:ea typeface="Calibri" panose="020F0502020204030204" pitchFamily="34" charset="0"/>
                <a:cs typeface="Times New Roman" panose="02020603050405020304" pitchFamily="18" charset="0"/>
              </a:rPr>
              <a:t> </a:t>
            </a:r>
          </a:p>
          <a:p>
            <a:endParaRPr lang="en-IN" sz="11200" dirty="0"/>
          </a:p>
        </p:txBody>
      </p:sp>
    </p:spTree>
    <p:extLst>
      <p:ext uri="{BB962C8B-B14F-4D97-AF65-F5344CB8AC3E}">
        <p14:creationId xmlns:p14="http://schemas.microsoft.com/office/powerpoint/2010/main" val="13800298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5F38F-E574-D6ED-F6E7-D6B4FCC670E5}"/>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GITHUB LINK</a:t>
            </a:r>
          </a:p>
        </p:txBody>
      </p:sp>
      <p:sp>
        <p:nvSpPr>
          <p:cNvPr id="3" name="Content Placeholder 2">
            <a:extLst>
              <a:ext uri="{FF2B5EF4-FFF2-40B4-BE49-F238E27FC236}">
                <a16:creationId xmlns:a16="http://schemas.microsoft.com/office/drawing/2014/main" id="{8E9B17B1-F020-6507-6E71-D84EC7697A3E}"/>
              </a:ext>
            </a:extLst>
          </p:cNvPr>
          <p:cNvSpPr>
            <a:spLocks noGrp="1"/>
          </p:cNvSpPr>
          <p:nvPr>
            <p:ph idx="1"/>
          </p:nvPr>
        </p:nvSpPr>
        <p:spPr>
          <a:xfrm>
            <a:off x="1097280" y="2483427"/>
            <a:ext cx="8836429" cy="1527463"/>
          </a:xfrm>
        </p:spPr>
        <p:txBody>
          <a:bodyPr>
            <a:normAutofit/>
          </a:bodyPr>
          <a:lstStyle/>
          <a:p>
            <a:r>
              <a:rPr lang="en-IN" sz="2500" dirty="0"/>
              <a:t>https://github.com/mahesh8075/Blockchain-for-the-Management-of-IOT-devices-in-medical-industry</a:t>
            </a:r>
          </a:p>
        </p:txBody>
      </p:sp>
    </p:spTree>
    <p:extLst>
      <p:ext uri="{BB962C8B-B14F-4D97-AF65-F5344CB8AC3E}">
        <p14:creationId xmlns:p14="http://schemas.microsoft.com/office/powerpoint/2010/main" val="41184741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75801-F28A-055B-F0C7-D69CCF2B669E}"/>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ABSTRACT</a:t>
            </a:r>
          </a:p>
        </p:txBody>
      </p:sp>
      <p:sp>
        <p:nvSpPr>
          <p:cNvPr id="3" name="Content Placeholder 2">
            <a:extLst>
              <a:ext uri="{FF2B5EF4-FFF2-40B4-BE49-F238E27FC236}">
                <a16:creationId xmlns:a16="http://schemas.microsoft.com/office/drawing/2014/main" id="{C46AF5A3-68F1-11DB-7659-E9AD1F0BAAAD}"/>
              </a:ext>
            </a:extLst>
          </p:cNvPr>
          <p:cNvSpPr>
            <a:spLocks noGrp="1"/>
          </p:cNvSpPr>
          <p:nvPr>
            <p:ph idx="1"/>
          </p:nvPr>
        </p:nvSpPr>
        <p:spPr>
          <a:xfrm>
            <a:off x="1097280" y="1986742"/>
            <a:ext cx="6325985" cy="4007043"/>
          </a:xfrm>
        </p:spPr>
        <p:txBody>
          <a:bodyPr/>
          <a:lstStyle/>
          <a:p>
            <a:pPr algn="just"/>
            <a:r>
              <a:rPr lang="en-US" dirty="0">
                <a:latin typeface="Times New Roman" panose="02020603050405020304" pitchFamily="18" charset="0"/>
                <a:cs typeface="Times New Roman" panose="02020603050405020304" pitchFamily="18" charset="0"/>
              </a:rPr>
              <a:t>Blockchain based framework designed to manage IoT devices in the medical industry. By utilizing blockchain’s decentralized architecture, the proposed system ensures secure data transmission, enhances patient privacy, and provides a transparent audit trail for all interactions involving medical devices. Additionally, the framework addresses interoperability issues by standardizing data formats. </a:t>
            </a:r>
          </a:p>
          <a:p>
            <a:endParaRPr lang="en-IN" dirty="0"/>
          </a:p>
        </p:txBody>
      </p:sp>
      <p:pic>
        <p:nvPicPr>
          <p:cNvPr id="4" name="Picture 3">
            <a:extLst>
              <a:ext uri="{FF2B5EF4-FFF2-40B4-BE49-F238E27FC236}">
                <a16:creationId xmlns:a16="http://schemas.microsoft.com/office/drawing/2014/main" id="{1566E21E-7657-07B4-0196-F78BF4992767}"/>
              </a:ext>
            </a:extLst>
          </p:cNvPr>
          <p:cNvPicPr>
            <a:picLocks noChangeAspect="1"/>
          </p:cNvPicPr>
          <p:nvPr/>
        </p:nvPicPr>
        <p:blipFill>
          <a:blip r:embed="rId2"/>
          <a:stretch>
            <a:fillRect/>
          </a:stretch>
        </p:blipFill>
        <p:spPr>
          <a:xfrm>
            <a:off x="8002709" y="1986742"/>
            <a:ext cx="2814243" cy="3035165"/>
          </a:xfrm>
          <a:prstGeom prst="rect">
            <a:avLst/>
          </a:prstGeom>
        </p:spPr>
      </p:pic>
    </p:spTree>
    <p:extLst>
      <p:ext uri="{BB962C8B-B14F-4D97-AF65-F5344CB8AC3E}">
        <p14:creationId xmlns:p14="http://schemas.microsoft.com/office/powerpoint/2010/main" val="36983320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21A8E-CF17-F865-85F5-9D77938BA0C1}"/>
              </a:ext>
            </a:extLst>
          </p:cNvPr>
          <p:cNvSpPr>
            <a:spLocks noGrp="1"/>
          </p:cNvSpPr>
          <p:nvPr>
            <p:ph type="ctrTitle"/>
          </p:nvPr>
        </p:nvSpPr>
        <p:spPr/>
        <p:txBody>
          <a:bodyPr>
            <a:normAutofit/>
          </a:bodyPr>
          <a:lstStyle/>
          <a:p>
            <a:r>
              <a:rPr lang="en-IN" sz="8800" b="1" dirty="0"/>
              <a:t>      THANK YOU!!</a:t>
            </a:r>
          </a:p>
        </p:txBody>
      </p:sp>
    </p:spTree>
    <p:extLst>
      <p:ext uri="{BB962C8B-B14F-4D97-AF65-F5344CB8AC3E}">
        <p14:creationId xmlns:p14="http://schemas.microsoft.com/office/powerpoint/2010/main" val="660287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10664-A0E9-7B01-EBB9-0D241C9785F0}"/>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EXISTING SYSTEM</a:t>
            </a:r>
          </a:p>
        </p:txBody>
      </p:sp>
      <p:sp>
        <p:nvSpPr>
          <p:cNvPr id="3" name="Content Placeholder 2">
            <a:extLst>
              <a:ext uri="{FF2B5EF4-FFF2-40B4-BE49-F238E27FC236}">
                <a16:creationId xmlns:a16="http://schemas.microsoft.com/office/drawing/2014/main" id="{D60F3C4E-3820-6966-48DE-237D411722B7}"/>
              </a:ext>
            </a:extLst>
          </p:cNvPr>
          <p:cNvSpPr>
            <a:spLocks noGrp="1"/>
          </p:cNvSpPr>
          <p:nvPr>
            <p:ph idx="1"/>
          </p:nvPr>
        </p:nvSpPr>
        <p:spPr/>
        <p:txBody>
          <a:bodyPr/>
          <a:lstStyle/>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Several existing systems utilize blockchain technology for managing Internet of Things (IoT) devices in the medical industry, enhancing security, data integrity, and interoperability.</a:t>
            </a:r>
          </a:p>
          <a:p>
            <a:pPr algn="just">
              <a:lnSpc>
                <a:spcPct val="150000"/>
              </a:lnSpc>
              <a:buFont typeface="Arial" panose="020B0604020202020204" pitchFamily="34" charset="0"/>
              <a:buChar char="•"/>
            </a:pPr>
            <a:r>
              <a:rPr lang="en-IN" dirty="0">
                <a:latin typeface="Times New Roman" panose="02020603050405020304" pitchFamily="18" charset="0"/>
                <a:cs typeface="Times New Roman" panose="02020603050405020304" pitchFamily="18" charset="0"/>
              </a:rPr>
              <a:t>Centralized Management</a:t>
            </a:r>
          </a:p>
          <a:p>
            <a:pPr algn="just">
              <a:lnSpc>
                <a:spcPct val="150000"/>
              </a:lnSpc>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Current IoMT systems rely on centralized servers for data storage and management, leading to vulnerabilities and single points of failure.</a:t>
            </a:r>
          </a:p>
          <a:p>
            <a:endParaRPr lang="en-IN" dirty="0"/>
          </a:p>
        </p:txBody>
      </p:sp>
    </p:spTree>
    <p:extLst>
      <p:ext uri="{BB962C8B-B14F-4D97-AF65-F5344CB8AC3E}">
        <p14:creationId xmlns:p14="http://schemas.microsoft.com/office/powerpoint/2010/main" val="3653326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64F70-E4F1-3F05-8E80-78E668E9F104}"/>
              </a:ext>
            </a:extLst>
          </p:cNvPr>
          <p:cNvSpPr>
            <a:spLocks noGrp="1"/>
          </p:cNvSpPr>
          <p:nvPr>
            <p:ph type="title"/>
          </p:nvPr>
        </p:nvSpPr>
        <p:spPr>
          <a:xfrm>
            <a:off x="1097280" y="-93518"/>
            <a:ext cx="10058400" cy="1830877"/>
          </a:xfrm>
        </p:spPr>
        <p:txBody>
          <a:bodyPr/>
          <a:lstStyle/>
          <a:p>
            <a:r>
              <a:rPr lang="en-IN" b="1" dirty="0">
                <a:latin typeface="Times New Roman" panose="02020603050405020304" pitchFamily="18" charset="0"/>
                <a:cs typeface="Times New Roman" panose="02020603050405020304" pitchFamily="18" charset="0"/>
              </a:rPr>
              <a:t>DISADVANTAGES</a:t>
            </a:r>
          </a:p>
        </p:txBody>
      </p:sp>
      <p:sp>
        <p:nvSpPr>
          <p:cNvPr id="6" name="Content Placeholder 5">
            <a:extLst>
              <a:ext uri="{FF2B5EF4-FFF2-40B4-BE49-F238E27FC236}">
                <a16:creationId xmlns:a16="http://schemas.microsoft.com/office/drawing/2014/main" id="{CD691869-9B78-CC1E-5627-C6516420E3A9}"/>
              </a:ext>
            </a:extLst>
          </p:cNvPr>
          <p:cNvSpPr>
            <a:spLocks noGrp="1"/>
          </p:cNvSpPr>
          <p:nvPr>
            <p:ph idx="1"/>
          </p:nvPr>
        </p:nvSpPr>
        <p:spPr>
          <a:xfrm>
            <a:off x="1097280" y="1737360"/>
            <a:ext cx="5835535" cy="4131734"/>
          </a:xfrm>
        </p:spPr>
        <p:txBody>
          <a:bodyPr>
            <a:normAutofit fontScale="92500" lnSpcReduction="10000"/>
          </a:bodyPr>
          <a:lstStyle/>
          <a:p>
            <a:pPr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Scalability Issues</a:t>
            </a:r>
          </a:p>
          <a:p>
            <a:pPr algn="just">
              <a:lnSpc>
                <a:spcPct val="110000"/>
              </a:lnSpc>
            </a:pPr>
            <a:r>
              <a:rPr lang="en-US" sz="2200" dirty="0">
                <a:latin typeface="Times New Roman" panose="02020603050405020304" pitchFamily="18" charset="0"/>
                <a:cs typeface="Times New Roman" panose="02020603050405020304" pitchFamily="18" charset="0"/>
              </a:rPr>
              <a:t>Blockchain networks can face challenges in scalability, particularly when handling large volumes of data generated by numerous IoT devices.</a:t>
            </a:r>
          </a:p>
          <a:p>
            <a:pPr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Interoperability Challenges</a:t>
            </a:r>
          </a:p>
          <a:p>
            <a:pPr marL="0" indent="0" algn="just">
              <a:lnSpc>
                <a:spcPct val="110000"/>
              </a:lnSpc>
              <a:buNone/>
            </a:pPr>
            <a:r>
              <a:rPr lang="en-US" sz="2200" dirty="0">
                <a:latin typeface="Times New Roman" panose="02020603050405020304" pitchFamily="18" charset="0"/>
                <a:cs typeface="Times New Roman" panose="02020603050405020304" pitchFamily="18" charset="0"/>
              </a:rPr>
              <a:t>Integrating blockchain solutions with existing healthcare systems and IoT devices can be complex.</a:t>
            </a:r>
            <a:endParaRPr lang="en-IN" sz="2200" dirty="0">
              <a:latin typeface="Times New Roman" panose="02020603050405020304" pitchFamily="18" charset="0"/>
              <a:cs typeface="Times New Roman" panose="02020603050405020304" pitchFamily="18" charset="0"/>
            </a:endParaRPr>
          </a:p>
          <a:p>
            <a:pPr algn="just">
              <a:buFont typeface="Arial" panose="020B0604020202020204" pitchFamily="34" charset="0"/>
              <a:buChar char="•"/>
            </a:pPr>
            <a:r>
              <a:rPr lang="en-IN" sz="2200" dirty="0">
                <a:latin typeface="Times New Roman" panose="02020603050405020304" pitchFamily="18" charset="0"/>
                <a:cs typeface="Times New Roman" panose="02020603050405020304" pitchFamily="18" charset="0"/>
              </a:rPr>
              <a:t>Data Privacy Concerns</a:t>
            </a:r>
          </a:p>
          <a:p>
            <a:pPr marL="0" indent="0" algn="just">
              <a:lnSpc>
                <a:spcPct val="100000"/>
              </a:lnSpc>
              <a:buNone/>
            </a:pPr>
            <a:r>
              <a:rPr lang="en-US" sz="2200" dirty="0">
                <a:latin typeface="Times New Roman" panose="02020603050405020304" pitchFamily="18" charset="0"/>
                <a:cs typeface="Times New Roman" panose="02020603050405020304" pitchFamily="18" charset="0"/>
              </a:rPr>
              <a:t>Centralized servers are prone to data manipulation, making it challenging to ensure data accuracy and authenticity</a:t>
            </a:r>
            <a:r>
              <a:rPr lang="en-US" dirty="0"/>
              <a:t>.</a:t>
            </a:r>
          </a:p>
          <a:p>
            <a:pPr>
              <a:buFont typeface="Arial" panose="020B0604020202020204" pitchFamily="34" charset="0"/>
              <a:buChar char="•"/>
            </a:pPr>
            <a:endParaRPr lang="en-IN" dirty="0"/>
          </a:p>
        </p:txBody>
      </p:sp>
      <p:pic>
        <p:nvPicPr>
          <p:cNvPr id="7" name="Picture 6">
            <a:extLst>
              <a:ext uri="{FF2B5EF4-FFF2-40B4-BE49-F238E27FC236}">
                <a16:creationId xmlns:a16="http://schemas.microsoft.com/office/drawing/2014/main" id="{2EB14833-759A-8EAB-E5FD-AAA93B101517}"/>
              </a:ext>
            </a:extLst>
          </p:cNvPr>
          <p:cNvPicPr>
            <a:picLocks noChangeAspect="1"/>
          </p:cNvPicPr>
          <p:nvPr/>
        </p:nvPicPr>
        <p:blipFill>
          <a:blip r:embed="rId2"/>
          <a:stretch>
            <a:fillRect/>
          </a:stretch>
        </p:blipFill>
        <p:spPr>
          <a:xfrm>
            <a:off x="7027785" y="2094807"/>
            <a:ext cx="3514846" cy="3292150"/>
          </a:xfrm>
          <a:prstGeom prst="rect">
            <a:avLst/>
          </a:prstGeom>
        </p:spPr>
      </p:pic>
    </p:spTree>
    <p:extLst>
      <p:ext uri="{BB962C8B-B14F-4D97-AF65-F5344CB8AC3E}">
        <p14:creationId xmlns:p14="http://schemas.microsoft.com/office/powerpoint/2010/main" val="4006766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A7CD7-23FF-15A2-B7E3-222DFF6152B6}"/>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PROPOSED SYSTEM</a:t>
            </a:r>
          </a:p>
        </p:txBody>
      </p:sp>
      <p:sp>
        <p:nvSpPr>
          <p:cNvPr id="3" name="Content Placeholder 2">
            <a:extLst>
              <a:ext uri="{FF2B5EF4-FFF2-40B4-BE49-F238E27FC236}">
                <a16:creationId xmlns:a16="http://schemas.microsoft.com/office/drawing/2014/main" id="{DCEFB778-9B04-0A66-7286-42490EB79075}"/>
              </a:ext>
            </a:extLst>
          </p:cNvPr>
          <p:cNvSpPr>
            <a:spLocks noGrp="1"/>
          </p:cNvSpPr>
          <p:nvPr>
            <p:ph idx="1"/>
          </p:nvPr>
        </p:nvSpPr>
        <p:spPr>
          <a:xfrm>
            <a:off x="1097280" y="1870364"/>
            <a:ext cx="6591993" cy="3998730"/>
          </a:xfrm>
        </p:spPr>
        <p:txBody>
          <a:bodyPr/>
          <a:lstStyle/>
          <a:p>
            <a:pPr algn="just"/>
            <a:r>
              <a:rPr lang="en-US" sz="2400" dirty="0">
                <a:latin typeface="Times New Roman" panose="02020603050405020304" pitchFamily="18" charset="0"/>
                <a:cs typeface="Times New Roman" panose="02020603050405020304" pitchFamily="18" charset="0"/>
              </a:rPr>
              <a:t>This system utilizes a decentralized blockchain network to securely store and share data collected from various IoT devices, such as wearable health monitors, smart medical devices, and remote patient monitoring systems.</a:t>
            </a:r>
          </a:p>
          <a:p>
            <a:endParaRPr lang="en-IN" dirty="0"/>
          </a:p>
        </p:txBody>
      </p:sp>
      <p:pic>
        <p:nvPicPr>
          <p:cNvPr id="4" name="Picture 3">
            <a:extLst>
              <a:ext uri="{FF2B5EF4-FFF2-40B4-BE49-F238E27FC236}">
                <a16:creationId xmlns:a16="http://schemas.microsoft.com/office/drawing/2014/main" id="{D3A1189E-AB97-1FA8-50EE-AF3F2FE139C8}"/>
              </a:ext>
            </a:extLst>
          </p:cNvPr>
          <p:cNvPicPr>
            <a:picLocks noChangeAspect="1"/>
          </p:cNvPicPr>
          <p:nvPr/>
        </p:nvPicPr>
        <p:blipFill>
          <a:blip r:embed="rId2"/>
          <a:stretch>
            <a:fillRect/>
          </a:stretch>
        </p:blipFill>
        <p:spPr>
          <a:xfrm>
            <a:off x="8017964" y="1737360"/>
            <a:ext cx="3642021" cy="3657600"/>
          </a:xfrm>
          <a:prstGeom prst="rect">
            <a:avLst/>
          </a:prstGeom>
        </p:spPr>
      </p:pic>
    </p:spTree>
    <p:extLst>
      <p:ext uri="{BB962C8B-B14F-4D97-AF65-F5344CB8AC3E}">
        <p14:creationId xmlns:p14="http://schemas.microsoft.com/office/powerpoint/2010/main" val="23629081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0DAE7B-D33F-FE2D-AD77-B0D92AEE3794}"/>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ADVANTAGES</a:t>
            </a:r>
          </a:p>
        </p:txBody>
      </p:sp>
      <p:sp>
        <p:nvSpPr>
          <p:cNvPr id="3" name="Content Placeholder 2">
            <a:extLst>
              <a:ext uri="{FF2B5EF4-FFF2-40B4-BE49-F238E27FC236}">
                <a16:creationId xmlns:a16="http://schemas.microsoft.com/office/drawing/2014/main" id="{C8DAD461-9675-3070-E485-17F4018FF929}"/>
              </a:ext>
            </a:extLst>
          </p:cNvPr>
          <p:cNvSpPr>
            <a:spLocks noGrp="1"/>
          </p:cNvSpPr>
          <p:nvPr>
            <p:ph idx="1"/>
          </p:nvPr>
        </p:nvSpPr>
        <p:spPr/>
        <p:txBody>
          <a:bodyPr/>
          <a:lstStyle/>
          <a:p>
            <a:pPr algn="just">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Enhanced Security and Data Integrity</a:t>
            </a:r>
          </a:p>
          <a:p>
            <a:pPr algn="just">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Improved Interoperability</a:t>
            </a:r>
          </a:p>
          <a:p>
            <a:pPr algn="just">
              <a:buFont typeface="Wingdings" panose="05000000000000000000" pitchFamily="2" charset="2"/>
              <a:buChar char="Ø"/>
            </a:pPr>
            <a:r>
              <a:rPr lang="en-IN" sz="3200" dirty="0">
                <a:latin typeface="Times New Roman" panose="02020603050405020304" pitchFamily="18" charset="0"/>
                <a:cs typeface="Times New Roman" panose="02020603050405020304" pitchFamily="18" charset="0"/>
              </a:rPr>
              <a:t>Real Time Data Sharing</a:t>
            </a:r>
          </a:p>
          <a:p>
            <a:endParaRPr lang="en-IN" sz="3200" dirty="0"/>
          </a:p>
          <a:p>
            <a:endParaRPr lang="en-IN" sz="2800" dirty="0"/>
          </a:p>
        </p:txBody>
      </p:sp>
      <p:pic>
        <p:nvPicPr>
          <p:cNvPr id="4" name="Picture 3">
            <a:extLst>
              <a:ext uri="{FF2B5EF4-FFF2-40B4-BE49-F238E27FC236}">
                <a16:creationId xmlns:a16="http://schemas.microsoft.com/office/drawing/2014/main" id="{249801AE-FBA5-6D36-338F-259826509821}"/>
              </a:ext>
            </a:extLst>
          </p:cNvPr>
          <p:cNvPicPr>
            <a:picLocks noChangeAspect="1"/>
          </p:cNvPicPr>
          <p:nvPr/>
        </p:nvPicPr>
        <p:blipFill>
          <a:blip r:embed="rId2"/>
          <a:stretch>
            <a:fillRect/>
          </a:stretch>
        </p:blipFill>
        <p:spPr>
          <a:xfrm>
            <a:off x="8013599" y="1737360"/>
            <a:ext cx="3437643" cy="3768003"/>
          </a:xfrm>
          <a:prstGeom prst="rect">
            <a:avLst/>
          </a:prstGeom>
        </p:spPr>
      </p:pic>
    </p:spTree>
    <p:extLst>
      <p:ext uri="{BB962C8B-B14F-4D97-AF65-F5344CB8AC3E}">
        <p14:creationId xmlns:p14="http://schemas.microsoft.com/office/powerpoint/2010/main" val="11376243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16914-922E-3496-BF03-628A536844C7}"/>
              </a:ext>
            </a:extLst>
          </p:cNvPr>
          <p:cNvSpPr>
            <a:spLocks noGrp="1"/>
          </p:cNvSpPr>
          <p:nvPr>
            <p:ph type="title"/>
          </p:nvPr>
        </p:nvSpPr>
        <p:spPr/>
        <p:txBody>
          <a:bodyPr/>
          <a:lstStyle/>
          <a:p>
            <a:r>
              <a:rPr lang="en-IN" b="1" dirty="0">
                <a:latin typeface="Times New Roman" panose="02020603050405020304" pitchFamily="18" charset="0"/>
                <a:cs typeface="Times New Roman" panose="02020603050405020304" pitchFamily="18" charset="0"/>
              </a:rPr>
              <a:t>SYSTEM REQUIREMENTS</a:t>
            </a:r>
          </a:p>
        </p:txBody>
      </p:sp>
      <p:sp>
        <p:nvSpPr>
          <p:cNvPr id="3" name="Content Placeholder 2">
            <a:extLst>
              <a:ext uri="{FF2B5EF4-FFF2-40B4-BE49-F238E27FC236}">
                <a16:creationId xmlns:a16="http://schemas.microsoft.com/office/drawing/2014/main" id="{2BC872D1-38B2-E293-9405-555ADAAEB5D8}"/>
              </a:ext>
            </a:extLst>
          </p:cNvPr>
          <p:cNvSpPr>
            <a:spLocks noGrp="1"/>
          </p:cNvSpPr>
          <p:nvPr>
            <p:ph idx="1"/>
          </p:nvPr>
        </p:nvSpPr>
        <p:spPr>
          <a:xfrm>
            <a:off x="1066800" y="1855940"/>
            <a:ext cx="10058400" cy="4023360"/>
          </a:xfrm>
        </p:spPr>
        <p:txBody>
          <a:bodyPr/>
          <a:lstStyle/>
          <a:p>
            <a:pPr marL="0" indent="0">
              <a:buNone/>
            </a:pPr>
            <a:r>
              <a:rPr lang="en-IN" kern="100" dirty="0">
                <a:latin typeface="Times New Roman" panose="02020603050405020304" pitchFamily="18" charset="0"/>
                <a:ea typeface="Calibri" panose="020F0502020204030204" pitchFamily="34" charset="0"/>
                <a:cs typeface="Times New Roman" panose="02020603050405020304" pitchFamily="18" charset="0"/>
              </a:rPr>
              <a:t>HARDWARE REQUIREMENTS</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Ø"/>
            </a:pPr>
            <a:r>
              <a:rPr lang="en-IN" kern="100" dirty="0">
                <a:effectLst/>
                <a:latin typeface="Times New Roman" panose="02020603050405020304" pitchFamily="18" charset="0"/>
                <a:ea typeface="Segoe UI Symbol" panose="020B0502040204020203" pitchFamily="34" charset="0"/>
                <a:cs typeface="Times New Roman" panose="02020603050405020304" pitchFamily="18" charset="0"/>
              </a:rPr>
              <a:t>  </a:t>
            </a:r>
            <a:r>
              <a:rPr lang="en-IN" kern="100" spc="5" dirty="0">
                <a:effectLst/>
                <a:latin typeface="Times New Roman" panose="02020603050405020304" pitchFamily="18" charset="0"/>
                <a:ea typeface="Calibri" panose="020F0502020204030204" pitchFamily="34" charset="0"/>
                <a:cs typeface="Times New Roman" panose="02020603050405020304" pitchFamily="18" charset="0"/>
              </a:rPr>
              <a:t>P</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ro</a:t>
            </a:r>
            <a:r>
              <a:rPr lang="en-IN" kern="100" spc="-10" dirty="0">
                <a:effectLst/>
                <a:latin typeface="Times New Roman" panose="02020603050405020304" pitchFamily="18" charset="0"/>
                <a:ea typeface="Calibri" panose="020F0502020204030204" pitchFamily="34" charset="0"/>
                <a:cs typeface="Times New Roman" panose="02020603050405020304" pitchFamily="18" charset="0"/>
              </a:rPr>
              <a:t>c</a:t>
            </a:r>
            <a:r>
              <a:rPr lang="en-IN" kern="100" spc="-5" dirty="0">
                <a:effectLst/>
                <a:latin typeface="Times New Roman" panose="02020603050405020304" pitchFamily="18" charset="0"/>
                <a:ea typeface="Calibri" panose="020F0502020204030204" pitchFamily="34" charset="0"/>
                <a:cs typeface="Times New Roman" panose="02020603050405020304" pitchFamily="18" charset="0"/>
              </a:rPr>
              <a:t>e</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ssor                    :    </a:t>
            </a:r>
            <a:r>
              <a:rPr lang="en-IN" kern="100" spc="5" dirty="0">
                <a:latin typeface="Times New Roman" panose="02020603050405020304" pitchFamily="18" charset="0"/>
                <a:ea typeface="Calibri" panose="020F0502020204030204" pitchFamily="34" charset="0"/>
                <a:cs typeface="Times New Roman" panose="02020603050405020304" pitchFamily="18" charset="0"/>
              </a:rPr>
              <a:t>Intel i5</a:t>
            </a: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pPr algn="just">
              <a:lnSpc>
                <a:spcPct val="107000"/>
              </a:lnSpc>
              <a:spcAft>
                <a:spcPts val="800"/>
              </a:spcAft>
              <a:buFont typeface="Wingdings" panose="05000000000000000000" pitchFamily="2" charset="2"/>
              <a:buChar char="Ø"/>
            </a:pPr>
            <a:r>
              <a:rPr lang="en-IN" kern="100" dirty="0">
                <a:effectLst/>
                <a:latin typeface="Times New Roman" panose="02020603050405020304" pitchFamily="18" charset="0"/>
                <a:ea typeface="Segoe UI Symbol" panose="020B0502040204020203" pitchFamily="34" charset="0"/>
                <a:cs typeface="Times New Roman" panose="02020603050405020304" pitchFamily="18" charset="0"/>
              </a:rPr>
              <a:t>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RAM                            :  </a:t>
            </a:r>
            <a:r>
              <a:rPr lang="en-IN" kern="100" spc="295" dirty="0">
                <a:effectLst/>
                <a:latin typeface="Times New Roman" panose="02020603050405020304" pitchFamily="18" charset="0"/>
                <a:ea typeface="Calibri" panose="020F0502020204030204" pitchFamily="34" charset="0"/>
                <a:cs typeface="Times New Roman" panose="02020603050405020304" pitchFamily="18" charset="0"/>
              </a:rPr>
              <a:t>4</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 GB(min)</a:t>
            </a:r>
          </a:p>
          <a:p>
            <a:pPr algn="just">
              <a:lnSpc>
                <a:spcPct val="107000"/>
              </a:lnSpc>
              <a:spcAft>
                <a:spcPts val="800"/>
              </a:spcAft>
              <a:buFont typeface="Wingdings" panose="05000000000000000000" pitchFamily="2" charset="2"/>
              <a:buChar char="Ø"/>
            </a:pPr>
            <a:r>
              <a:rPr lang="en-IN" kern="100" dirty="0">
                <a:effectLst/>
                <a:latin typeface="Times New Roman" panose="02020603050405020304" pitchFamily="18" charset="0"/>
                <a:ea typeface="Segoe UI Symbol" panose="020B0502040204020203" pitchFamily="34" charset="0"/>
                <a:cs typeface="Times New Roman" panose="02020603050405020304" pitchFamily="18" charset="0"/>
              </a:rPr>
              <a:t> </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H</a:t>
            </a:r>
            <a:r>
              <a:rPr lang="en-IN" kern="100" spc="-5" dirty="0">
                <a:effectLst/>
                <a:latin typeface="Times New Roman" panose="02020603050405020304" pitchFamily="18" charset="0"/>
                <a:ea typeface="Calibri" panose="020F0502020204030204" pitchFamily="34" charset="0"/>
                <a:cs typeface="Times New Roman" panose="02020603050405020304" pitchFamily="18" charset="0"/>
              </a:rPr>
              <a:t>a</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rd </a:t>
            </a:r>
            <a:r>
              <a:rPr lang="en-IN" kern="100" spc="-5" dirty="0">
                <a:effectLst/>
                <a:latin typeface="Times New Roman" panose="02020603050405020304" pitchFamily="18" charset="0"/>
                <a:ea typeface="Calibri" panose="020F0502020204030204" pitchFamily="34" charset="0"/>
                <a:cs typeface="Times New Roman" panose="02020603050405020304" pitchFamily="18" charset="0"/>
              </a:rPr>
              <a:t>D</a:t>
            </a: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isk                     :  20 GB</a:t>
            </a:r>
          </a:p>
          <a:p>
            <a:pPr algn="just">
              <a:lnSpc>
                <a:spcPct val="107000"/>
              </a:lnSpc>
              <a:spcAft>
                <a:spcPts val="800"/>
              </a:spcAft>
            </a:pPr>
            <a:r>
              <a:rPr lang="en-IN" kern="100" dirty="0">
                <a:latin typeface="Times New Roman" panose="02020603050405020304" pitchFamily="18" charset="0"/>
                <a:ea typeface="Calibri" panose="020F0502020204030204" pitchFamily="34" charset="0"/>
                <a:cs typeface="Times New Roman" panose="02020603050405020304" pitchFamily="18" charset="0"/>
              </a:rPr>
              <a:t>SOFTWARE REQUIREMENTS</a:t>
            </a:r>
          </a:p>
          <a:p>
            <a:pPr algn="just">
              <a:lnSpc>
                <a:spcPct val="107000"/>
              </a:lnSpc>
              <a:spcAft>
                <a:spcPts val="800"/>
              </a:spcAft>
              <a:buFont typeface="Wingdings" panose="05000000000000000000" pitchFamily="2" charset="2"/>
              <a:buChar char="Ø"/>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Operating system 	:   Windows 7 Ultimate.</a:t>
            </a:r>
          </a:p>
          <a:p>
            <a:pPr algn="just">
              <a:lnSpc>
                <a:spcPct val="107000"/>
              </a:lnSpc>
              <a:spcAft>
                <a:spcPts val="800"/>
              </a:spcAft>
              <a:buFont typeface="Wingdings" panose="05000000000000000000" pitchFamily="2" charset="2"/>
              <a:buChar char="Ø"/>
            </a:pPr>
            <a:r>
              <a:rPr lang="en-IN" kern="100" dirty="0">
                <a:effectLst/>
                <a:latin typeface="Times New Roman" panose="02020603050405020304" pitchFamily="18" charset="0"/>
                <a:ea typeface="Calibri" panose="020F0502020204030204" pitchFamily="34" charset="0"/>
                <a:cs typeface="Times New Roman" panose="02020603050405020304" pitchFamily="18" charset="0"/>
              </a:rPr>
              <a:t>Coding Language  	:   Python 3.7</a:t>
            </a:r>
          </a:p>
          <a:p>
            <a:pPr>
              <a:lnSpc>
                <a:spcPct val="107000"/>
              </a:lnSpc>
              <a:spcAft>
                <a:spcPts val="800"/>
              </a:spcAft>
            </a:pPr>
            <a:endParaRPr lang="en-IN" kern="1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pic>
        <p:nvPicPr>
          <p:cNvPr id="4" name="Picture 3">
            <a:extLst>
              <a:ext uri="{FF2B5EF4-FFF2-40B4-BE49-F238E27FC236}">
                <a16:creationId xmlns:a16="http://schemas.microsoft.com/office/drawing/2014/main" id="{B21D5D4B-55A1-3F50-C918-DED875999529}"/>
              </a:ext>
            </a:extLst>
          </p:cNvPr>
          <p:cNvPicPr>
            <a:picLocks noChangeAspect="1"/>
          </p:cNvPicPr>
          <p:nvPr/>
        </p:nvPicPr>
        <p:blipFill>
          <a:blip r:embed="rId2"/>
          <a:stretch>
            <a:fillRect/>
          </a:stretch>
        </p:blipFill>
        <p:spPr>
          <a:xfrm>
            <a:off x="7168342" y="1737360"/>
            <a:ext cx="2839505" cy="4260520"/>
          </a:xfrm>
          <a:prstGeom prst="rect">
            <a:avLst/>
          </a:prstGeom>
        </p:spPr>
      </p:pic>
    </p:spTree>
    <p:extLst>
      <p:ext uri="{BB962C8B-B14F-4D97-AF65-F5344CB8AC3E}">
        <p14:creationId xmlns:p14="http://schemas.microsoft.com/office/powerpoint/2010/main" val="1286735293"/>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320</TotalTime>
  <Words>1389</Words>
  <Application>Microsoft Office PowerPoint</Application>
  <PresentationFormat>Widescreen</PresentationFormat>
  <Paragraphs>135</Paragraphs>
  <Slides>40</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Calibri Light</vt:lpstr>
      <vt:lpstr>Cambria</vt:lpstr>
      <vt:lpstr>PT Sans</vt:lpstr>
      <vt:lpstr>Times New Roman</vt:lpstr>
      <vt:lpstr>Wingdings</vt:lpstr>
      <vt:lpstr>Retrospect</vt:lpstr>
      <vt:lpstr>PowerPoint Presentation</vt:lpstr>
      <vt:lpstr>TABLE OF CONTENTS</vt:lpstr>
      <vt:lpstr>INTRODUCTION</vt:lpstr>
      <vt:lpstr>ABSTRACT</vt:lpstr>
      <vt:lpstr>EXISTING SYSTEM</vt:lpstr>
      <vt:lpstr>DISADVANTAGES</vt:lpstr>
      <vt:lpstr>PROPOSED SYSTEM</vt:lpstr>
      <vt:lpstr>ADVANTAGES</vt:lpstr>
      <vt:lpstr>SYSTEM REQUIREMENTS</vt:lpstr>
      <vt:lpstr>NOVELTY </vt:lpstr>
      <vt:lpstr>SYSTEM ARCHITECTURE</vt:lpstr>
      <vt:lpstr>MODULES</vt:lpstr>
      <vt:lpstr>          UML DIAGRAMS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FUTURE SCOPE</vt:lpstr>
      <vt:lpstr>REFERENCES</vt:lpstr>
      <vt:lpstr>GITHUB LINK</vt:lpstr>
      <vt:lpstr>      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 SAI PRAHARSHA</dc:creator>
  <cp:lastModifiedBy>Mahesh kumar</cp:lastModifiedBy>
  <cp:revision>268</cp:revision>
  <dcterms:created xsi:type="dcterms:W3CDTF">2024-10-19T17:10:05Z</dcterms:created>
  <dcterms:modified xsi:type="dcterms:W3CDTF">2025-04-16T13:18:56Z</dcterms:modified>
</cp:coreProperties>
</file>